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30275213" cy="42803763"/>
  <p:notesSz cx="6858000" cy="9144000"/>
  <p:defaultTextStyle>
    <a:defPPr>
      <a:defRPr lang="ko-KR"/>
    </a:defPPr>
    <a:lvl1pPr marL="0" algn="l" defTabSz="3507730" rtl="0" eaLnBrk="1" latinLnBrk="1" hangingPunct="1">
      <a:defRPr sz="6905" kern="1200">
        <a:solidFill>
          <a:schemeClr val="tx1"/>
        </a:solidFill>
        <a:latin typeface="+mn-lt"/>
        <a:ea typeface="+mn-ea"/>
        <a:cs typeface="+mn-cs"/>
      </a:defRPr>
    </a:lvl1pPr>
    <a:lvl2pPr marL="1753865" algn="l" defTabSz="3507730" rtl="0" eaLnBrk="1" latinLnBrk="1" hangingPunct="1">
      <a:defRPr sz="6905" kern="1200">
        <a:solidFill>
          <a:schemeClr val="tx1"/>
        </a:solidFill>
        <a:latin typeface="+mn-lt"/>
        <a:ea typeface="+mn-ea"/>
        <a:cs typeface="+mn-cs"/>
      </a:defRPr>
    </a:lvl2pPr>
    <a:lvl3pPr marL="3507730" algn="l" defTabSz="3507730" rtl="0" eaLnBrk="1" latinLnBrk="1" hangingPunct="1">
      <a:defRPr sz="6905" kern="1200">
        <a:solidFill>
          <a:schemeClr val="tx1"/>
        </a:solidFill>
        <a:latin typeface="+mn-lt"/>
        <a:ea typeface="+mn-ea"/>
        <a:cs typeface="+mn-cs"/>
      </a:defRPr>
    </a:lvl3pPr>
    <a:lvl4pPr marL="5261595" algn="l" defTabSz="3507730" rtl="0" eaLnBrk="1" latinLnBrk="1" hangingPunct="1">
      <a:defRPr sz="6905" kern="1200">
        <a:solidFill>
          <a:schemeClr val="tx1"/>
        </a:solidFill>
        <a:latin typeface="+mn-lt"/>
        <a:ea typeface="+mn-ea"/>
        <a:cs typeface="+mn-cs"/>
      </a:defRPr>
    </a:lvl4pPr>
    <a:lvl5pPr marL="7015460" algn="l" defTabSz="3507730" rtl="0" eaLnBrk="1" latinLnBrk="1" hangingPunct="1">
      <a:defRPr sz="6905" kern="1200">
        <a:solidFill>
          <a:schemeClr val="tx1"/>
        </a:solidFill>
        <a:latin typeface="+mn-lt"/>
        <a:ea typeface="+mn-ea"/>
        <a:cs typeface="+mn-cs"/>
      </a:defRPr>
    </a:lvl5pPr>
    <a:lvl6pPr marL="8769325" algn="l" defTabSz="3507730" rtl="0" eaLnBrk="1" latinLnBrk="1" hangingPunct="1">
      <a:defRPr sz="6905" kern="1200">
        <a:solidFill>
          <a:schemeClr val="tx1"/>
        </a:solidFill>
        <a:latin typeface="+mn-lt"/>
        <a:ea typeface="+mn-ea"/>
        <a:cs typeface="+mn-cs"/>
      </a:defRPr>
    </a:lvl6pPr>
    <a:lvl7pPr marL="10523190" algn="l" defTabSz="3507730" rtl="0" eaLnBrk="1" latinLnBrk="1" hangingPunct="1">
      <a:defRPr sz="6905" kern="1200">
        <a:solidFill>
          <a:schemeClr val="tx1"/>
        </a:solidFill>
        <a:latin typeface="+mn-lt"/>
        <a:ea typeface="+mn-ea"/>
        <a:cs typeface="+mn-cs"/>
      </a:defRPr>
    </a:lvl7pPr>
    <a:lvl8pPr marL="12277054" algn="l" defTabSz="3507730" rtl="0" eaLnBrk="1" latinLnBrk="1" hangingPunct="1">
      <a:defRPr sz="6905" kern="1200">
        <a:solidFill>
          <a:schemeClr val="tx1"/>
        </a:solidFill>
        <a:latin typeface="+mn-lt"/>
        <a:ea typeface="+mn-ea"/>
        <a:cs typeface="+mn-cs"/>
      </a:defRPr>
    </a:lvl8pPr>
    <a:lvl9pPr marL="14030919" algn="l" defTabSz="3507730" rtl="0" eaLnBrk="1" latinLnBrk="1" hangingPunct="1">
      <a:defRPr sz="6905"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8" autoAdjust="0"/>
    <p:restoredTop sz="94660"/>
  </p:normalViewPr>
  <p:slideViewPr>
    <p:cSldViewPr snapToGrid="0">
      <p:cViewPr varScale="1">
        <p:scale>
          <a:sx n="19" d="100"/>
          <a:sy n="19" d="100"/>
        </p:scale>
        <p:origin x="275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E0CB4E-6FA7-43A9-8C9F-DD0C6E95B116}" type="datetimeFigureOut">
              <a:rPr lang="ko-KR" altLang="en-US" smtClean="0"/>
              <a:t>2020-06-22</a:t>
            </a:fld>
            <a:endParaRPr lang="ko-KR" altLang="en-US"/>
          </a:p>
        </p:txBody>
      </p:sp>
      <p:sp>
        <p:nvSpPr>
          <p:cNvPr id="3" name="Footer Placeholder 2"/>
          <p:cNvSpPr>
            <a:spLocks noGrp="1"/>
          </p:cNvSpPr>
          <p:nvPr>
            <p:ph type="ftr" sz="quarter" idx="11"/>
          </p:nvPr>
        </p:nvSpPr>
        <p:spPr/>
        <p:txBody>
          <a:bodyPr/>
          <a:lstStyle/>
          <a:p>
            <a:endParaRPr lang="ko-KR" altLang="en-US"/>
          </a:p>
        </p:txBody>
      </p:sp>
      <p:sp>
        <p:nvSpPr>
          <p:cNvPr id="4" name="Slide Number Placeholder 3"/>
          <p:cNvSpPr>
            <a:spLocks noGrp="1"/>
          </p:cNvSpPr>
          <p:nvPr>
            <p:ph type="sldNum" sz="quarter" idx="12"/>
          </p:nvPr>
        </p:nvSpPr>
        <p:spPr/>
        <p:txBody>
          <a:bodyPr/>
          <a:lstStyle/>
          <a:p>
            <a:fld id="{5555E340-21E0-402F-8489-5A9DC846A58E}" type="slidenum">
              <a:rPr lang="ko-KR" altLang="en-US" smtClean="0"/>
              <a:t>‹#›</a:t>
            </a:fld>
            <a:endParaRPr lang="ko-KR" altLang="en-US"/>
          </a:p>
        </p:txBody>
      </p:sp>
      <p:pic>
        <p:nvPicPr>
          <p:cNvPr id="5" name="그림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99"/>
            <a:ext cx="30276413" cy="42802064"/>
          </a:xfrm>
          <a:prstGeom prst="rect">
            <a:avLst/>
          </a:prstGeom>
        </p:spPr>
      </p:pic>
    </p:spTree>
    <p:extLst>
      <p:ext uri="{BB962C8B-B14F-4D97-AF65-F5344CB8AC3E}">
        <p14:creationId xmlns:p14="http://schemas.microsoft.com/office/powerpoint/2010/main" val="33429278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ko-KR" altLang="en-US" smtClean="0"/>
              <a:t>마스터 제목 스타일 편집</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20E0CB4E-6FA7-43A9-8C9F-DD0C6E95B116}" type="datetimeFigureOut">
              <a:rPr lang="ko-KR" altLang="en-US" smtClean="0"/>
              <a:t>2020-06-22</a:t>
            </a:fld>
            <a:endParaRPr lang="ko-KR" altLang="en-US"/>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ko-KR" altLang="en-US"/>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5555E340-21E0-402F-8489-5A9DC846A58E}" type="slidenum">
              <a:rPr lang="ko-KR" altLang="en-US" smtClean="0"/>
              <a:t>‹#›</a:t>
            </a:fld>
            <a:endParaRPr lang="ko-KR" altLang="en-US"/>
          </a:p>
        </p:txBody>
      </p:sp>
      <p:pic>
        <p:nvPicPr>
          <p:cNvPr id="7" name="그림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699"/>
            <a:ext cx="30276413" cy="42802064"/>
          </a:xfrm>
          <a:prstGeom prst="rect">
            <a:avLst/>
          </a:prstGeom>
        </p:spPr>
      </p:pic>
    </p:spTree>
    <p:extLst>
      <p:ext uri="{BB962C8B-B14F-4D97-AF65-F5344CB8AC3E}">
        <p14:creationId xmlns:p14="http://schemas.microsoft.com/office/powerpoint/2010/main" val="2808792382"/>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3027487" rtl="0" eaLnBrk="1" latinLnBrk="1"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1"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1"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1"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1" hangingPunct="1">
        <a:defRPr sz="5960" kern="1200">
          <a:solidFill>
            <a:schemeClr val="tx1"/>
          </a:solidFill>
          <a:latin typeface="+mn-lt"/>
          <a:ea typeface="+mn-ea"/>
          <a:cs typeface="+mn-cs"/>
        </a:defRPr>
      </a:lvl1pPr>
      <a:lvl2pPr marL="1513743" algn="l" defTabSz="3027487" rtl="0" eaLnBrk="1" latinLnBrk="1" hangingPunct="1">
        <a:defRPr sz="5960" kern="1200">
          <a:solidFill>
            <a:schemeClr val="tx1"/>
          </a:solidFill>
          <a:latin typeface="+mn-lt"/>
          <a:ea typeface="+mn-ea"/>
          <a:cs typeface="+mn-cs"/>
        </a:defRPr>
      </a:lvl2pPr>
      <a:lvl3pPr marL="3027487" algn="l" defTabSz="3027487" rtl="0" eaLnBrk="1" latinLnBrk="1" hangingPunct="1">
        <a:defRPr sz="5960" kern="1200">
          <a:solidFill>
            <a:schemeClr val="tx1"/>
          </a:solidFill>
          <a:latin typeface="+mn-lt"/>
          <a:ea typeface="+mn-ea"/>
          <a:cs typeface="+mn-cs"/>
        </a:defRPr>
      </a:lvl3pPr>
      <a:lvl4pPr marL="4541230" algn="l" defTabSz="3027487" rtl="0" eaLnBrk="1" latinLnBrk="1" hangingPunct="1">
        <a:defRPr sz="5960" kern="1200">
          <a:solidFill>
            <a:schemeClr val="tx1"/>
          </a:solidFill>
          <a:latin typeface="+mn-lt"/>
          <a:ea typeface="+mn-ea"/>
          <a:cs typeface="+mn-cs"/>
        </a:defRPr>
      </a:lvl4pPr>
      <a:lvl5pPr marL="6054974" algn="l" defTabSz="3027487" rtl="0" eaLnBrk="1" latinLnBrk="1" hangingPunct="1">
        <a:defRPr sz="5960" kern="1200">
          <a:solidFill>
            <a:schemeClr val="tx1"/>
          </a:solidFill>
          <a:latin typeface="+mn-lt"/>
          <a:ea typeface="+mn-ea"/>
          <a:cs typeface="+mn-cs"/>
        </a:defRPr>
      </a:lvl5pPr>
      <a:lvl6pPr marL="7568717" algn="l" defTabSz="3027487" rtl="0" eaLnBrk="1" latinLnBrk="1" hangingPunct="1">
        <a:defRPr sz="5960" kern="1200">
          <a:solidFill>
            <a:schemeClr val="tx1"/>
          </a:solidFill>
          <a:latin typeface="+mn-lt"/>
          <a:ea typeface="+mn-ea"/>
          <a:cs typeface="+mn-cs"/>
        </a:defRPr>
      </a:lvl6pPr>
      <a:lvl7pPr marL="9082461" algn="l" defTabSz="3027487" rtl="0" eaLnBrk="1" latinLnBrk="1" hangingPunct="1">
        <a:defRPr sz="5960" kern="1200">
          <a:solidFill>
            <a:schemeClr val="tx1"/>
          </a:solidFill>
          <a:latin typeface="+mn-lt"/>
          <a:ea typeface="+mn-ea"/>
          <a:cs typeface="+mn-cs"/>
        </a:defRPr>
      </a:lvl7pPr>
      <a:lvl8pPr marL="10596204" algn="l" defTabSz="3027487" rtl="0" eaLnBrk="1" latinLnBrk="1" hangingPunct="1">
        <a:defRPr sz="5960" kern="1200">
          <a:solidFill>
            <a:schemeClr val="tx1"/>
          </a:solidFill>
          <a:latin typeface="+mn-lt"/>
          <a:ea typeface="+mn-ea"/>
          <a:cs typeface="+mn-cs"/>
        </a:defRPr>
      </a:lvl8pPr>
      <a:lvl9pPr marL="12109948" algn="l" defTabSz="3027487" rtl="0" eaLnBrk="1" latinLnBrk="1"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10" Type="http://schemas.openxmlformats.org/officeDocument/2006/relationships/image" Target="../media/image10.jpg"/><Relationship Id="rId4" Type="http://schemas.openxmlformats.org/officeDocument/2006/relationships/image" Target="../media/image4.png"/><Relationship Id="rId9"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 Placeholder 294"/>
          <p:cNvSpPr txBox="1">
            <a:spLocks/>
          </p:cNvSpPr>
          <p:nvPr/>
        </p:nvSpPr>
        <p:spPr>
          <a:xfrm>
            <a:off x="1928374" y="3323488"/>
            <a:ext cx="26924875" cy="2343359"/>
          </a:xfrm>
          <a:prstGeom prst="rect">
            <a:avLst/>
          </a:prstGeom>
        </p:spPr>
        <p:txBody>
          <a:bodyPr anchor="ctr">
            <a:noAutofit/>
          </a:bodyPr>
          <a:lstStyle>
            <a:lvl1pPr marL="756872" indent="-756872" algn="l" defTabSz="3027487" rtl="0" eaLnBrk="1" latinLnBrk="1"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1"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1"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a:lstStyle>
          <a:p>
            <a:pPr marL="0" indent="0" algn="ctr">
              <a:buNone/>
            </a:pPr>
            <a:r>
              <a:rPr lang="en-US" altLang="ko-KR" sz="8000" dirty="0" smtClean="0"/>
              <a:t>Design of DVS with CGPR structure in Standard CMOS 65nm Process</a:t>
            </a:r>
            <a:endParaRPr lang="en-US" sz="8000" b="1" dirty="0">
              <a:latin typeface="+mj-lt"/>
            </a:endParaRPr>
          </a:p>
        </p:txBody>
      </p:sp>
      <p:sp>
        <p:nvSpPr>
          <p:cNvPr id="46" name="Text Placeholder 293"/>
          <p:cNvSpPr txBox="1">
            <a:spLocks/>
          </p:cNvSpPr>
          <p:nvPr/>
        </p:nvSpPr>
        <p:spPr>
          <a:xfrm>
            <a:off x="4296231" y="5549605"/>
            <a:ext cx="22189163" cy="2514741"/>
          </a:xfrm>
          <a:prstGeom prst="rect">
            <a:avLst/>
          </a:prstGeom>
        </p:spPr>
        <p:txBody>
          <a:bodyPr>
            <a:noAutofit/>
          </a:bodyPr>
          <a:lstStyle>
            <a:lvl1pPr marL="756872" indent="-756872" algn="l" defTabSz="3027487" rtl="0" eaLnBrk="1" latinLnBrk="1"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1"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1"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a:lstStyle>
          <a:p>
            <a:pPr marL="0" indent="0" algn="ctr">
              <a:buNone/>
            </a:pPr>
            <a:r>
              <a:rPr lang="en-US" sz="6000" dirty="0" smtClean="0"/>
              <a:t>Jung-</a:t>
            </a:r>
            <a:r>
              <a:rPr lang="en-US" sz="6000" dirty="0" err="1" smtClean="0"/>
              <a:t>Gyun</a:t>
            </a:r>
            <a:r>
              <a:rPr lang="en-US" sz="6000" dirty="0" smtClean="0"/>
              <a:t> Kim and </a:t>
            </a:r>
            <a:r>
              <a:rPr lang="en-US" sz="6000" dirty="0" err="1" smtClean="0"/>
              <a:t>Byung-Geun</a:t>
            </a:r>
            <a:r>
              <a:rPr lang="en-US" sz="6000" dirty="0" smtClean="0"/>
              <a:t> Lee</a:t>
            </a:r>
          </a:p>
          <a:p>
            <a:pPr marL="0" indent="0" algn="ctr">
              <a:buNone/>
            </a:pPr>
            <a:r>
              <a:rPr lang="en-US" sz="6000" dirty="0" err="1" smtClean="0"/>
              <a:t>Gwangju</a:t>
            </a:r>
            <a:r>
              <a:rPr lang="en-US" sz="6000" dirty="0" smtClean="0"/>
              <a:t> Institute of Science and Technology, junggyunkim@gist.ac.kr</a:t>
            </a:r>
            <a:endParaRPr lang="en-US" sz="6000" dirty="0"/>
          </a:p>
        </p:txBody>
      </p:sp>
      <p:sp>
        <p:nvSpPr>
          <p:cNvPr id="52" name="Text Placeholder 243"/>
          <p:cNvSpPr txBox="1">
            <a:spLocks/>
          </p:cNvSpPr>
          <p:nvPr/>
        </p:nvSpPr>
        <p:spPr>
          <a:xfrm>
            <a:off x="1263650" y="9028947"/>
            <a:ext cx="13442950" cy="9462253"/>
          </a:xfrm>
          <a:prstGeom prst="rect">
            <a:avLst/>
          </a:prstGeom>
          <a:ln w="57150">
            <a:solidFill>
              <a:schemeClr val="accent2">
                <a:lumMod val="75000"/>
              </a:schemeClr>
            </a:solidFill>
          </a:ln>
        </p:spPr>
        <p:txBody>
          <a:bodyPr vert="horz" lIns="91440" tIns="45720" rIns="91440" bIns="45720" rtlCol="0" anchor="ctr"/>
          <a:lstStyle>
            <a:defPPr>
              <a:defRPr lang="ko-KR"/>
            </a:defPPr>
            <a:lvl1pPr marL="0" algn="l" defTabSz="3507730" rtl="0" eaLnBrk="1" latinLnBrk="1" hangingPunct="1">
              <a:defRPr sz="3973" kern="1200">
                <a:solidFill>
                  <a:schemeClr val="tx1">
                    <a:tint val="75000"/>
                  </a:schemeClr>
                </a:solidFill>
                <a:latin typeface="+mn-lt"/>
                <a:ea typeface="+mn-ea"/>
                <a:cs typeface="+mn-cs"/>
              </a:defRPr>
            </a:lvl1pPr>
            <a:lvl2pPr marL="1753865" algn="l" defTabSz="3507730" rtl="0" eaLnBrk="1" latinLnBrk="1" hangingPunct="1">
              <a:defRPr sz="6905" kern="1200">
                <a:solidFill>
                  <a:schemeClr val="tx1"/>
                </a:solidFill>
                <a:latin typeface="+mn-lt"/>
                <a:ea typeface="+mn-ea"/>
                <a:cs typeface="+mn-cs"/>
              </a:defRPr>
            </a:lvl2pPr>
            <a:lvl3pPr marL="3507730" algn="l" defTabSz="3507730" rtl="0" eaLnBrk="1" latinLnBrk="1" hangingPunct="1">
              <a:defRPr sz="6905" kern="1200">
                <a:solidFill>
                  <a:schemeClr val="tx1"/>
                </a:solidFill>
                <a:latin typeface="+mn-lt"/>
                <a:ea typeface="+mn-ea"/>
                <a:cs typeface="+mn-cs"/>
              </a:defRPr>
            </a:lvl3pPr>
            <a:lvl4pPr marL="5261595" algn="l" defTabSz="3507730" rtl="0" eaLnBrk="1" latinLnBrk="1" hangingPunct="1">
              <a:defRPr sz="6905" kern="1200">
                <a:solidFill>
                  <a:schemeClr val="tx1"/>
                </a:solidFill>
                <a:latin typeface="+mn-lt"/>
                <a:ea typeface="+mn-ea"/>
                <a:cs typeface="+mn-cs"/>
              </a:defRPr>
            </a:lvl4pPr>
            <a:lvl5pPr marL="7015460" algn="l" defTabSz="3507730" rtl="0" eaLnBrk="1" latinLnBrk="1" hangingPunct="1">
              <a:defRPr sz="6905" kern="1200">
                <a:solidFill>
                  <a:schemeClr val="tx1"/>
                </a:solidFill>
                <a:latin typeface="+mn-lt"/>
                <a:ea typeface="+mn-ea"/>
                <a:cs typeface="+mn-cs"/>
              </a:defRPr>
            </a:lvl5pPr>
            <a:lvl6pPr marL="8769325" algn="l" defTabSz="3507730" rtl="0" eaLnBrk="1" latinLnBrk="1" hangingPunct="1">
              <a:defRPr sz="6905" kern="1200">
                <a:solidFill>
                  <a:schemeClr val="tx1"/>
                </a:solidFill>
                <a:latin typeface="+mn-lt"/>
                <a:ea typeface="+mn-ea"/>
                <a:cs typeface="+mn-cs"/>
              </a:defRPr>
            </a:lvl6pPr>
            <a:lvl7pPr marL="10523190" algn="l" defTabSz="3507730" rtl="0" eaLnBrk="1" latinLnBrk="1" hangingPunct="1">
              <a:defRPr sz="6905" kern="1200">
                <a:solidFill>
                  <a:schemeClr val="tx1"/>
                </a:solidFill>
                <a:latin typeface="+mn-lt"/>
                <a:ea typeface="+mn-ea"/>
                <a:cs typeface="+mn-cs"/>
              </a:defRPr>
            </a:lvl7pPr>
            <a:lvl8pPr marL="12277054" algn="l" defTabSz="3507730" rtl="0" eaLnBrk="1" latinLnBrk="1" hangingPunct="1">
              <a:defRPr sz="6905" kern="1200">
                <a:solidFill>
                  <a:schemeClr val="tx1"/>
                </a:solidFill>
                <a:latin typeface="+mn-lt"/>
                <a:ea typeface="+mn-ea"/>
                <a:cs typeface="+mn-cs"/>
              </a:defRPr>
            </a:lvl8pPr>
            <a:lvl9pPr marL="14030919" algn="l" defTabSz="3507730" rtl="0" eaLnBrk="1" latinLnBrk="1" hangingPunct="1">
              <a:defRPr sz="6905" kern="1200">
                <a:solidFill>
                  <a:schemeClr val="tx1"/>
                </a:solidFill>
                <a:latin typeface="+mn-lt"/>
                <a:ea typeface="+mn-ea"/>
                <a:cs typeface="+mn-cs"/>
              </a:defRPr>
            </a:lvl9pPr>
          </a:lstStyle>
          <a:p>
            <a:pPr algn="just" latinLnBrk="0"/>
            <a:r>
              <a:rPr lang="en-US" altLang="ko-KR" sz="4000" dirty="0" smtClean="0">
                <a:solidFill>
                  <a:schemeClr val="tx1"/>
                </a:solidFill>
              </a:rPr>
              <a:t> </a:t>
            </a:r>
            <a:r>
              <a:rPr lang="en-US" altLang="ko-KR" sz="4000" dirty="0">
                <a:solidFill>
                  <a:schemeClr val="tx1"/>
                </a:solidFill>
              </a:rPr>
              <a:t>Dynamic vision sensor (DVS) is a neuromorphic event-driven sensor which transforms temporal contrast (TC) of light intensity of a pixel into spike event. Event type and x-y address data of the pixel are transmitted through asynchronous address event representation (AER) digital circuits. As DVS operates in the event-driven manner, the representation of the data is inherently sparse and no data redundancy exists. These properties are a great advantage in real time simulation compared to conventional image </a:t>
            </a:r>
            <a:r>
              <a:rPr lang="en-US" altLang="ko-KR" sz="4000" dirty="0" smtClean="0">
                <a:solidFill>
                  <a:schemeClr val="tx1"/>
                </a:solidFill>
              </a:rPr>
              <a:t>sensors. Important performance specifications of DVS are pixel noise and TC sensitivity. Higher TC sensitivity leads to finer expression of texture. We </a:t>
            </a:r>
            <a:r>
              <a:rPr lang="en-US" altLang="ko-KR" sz="4000" dirty="0">
                <a:solidFill>
                  <a:schemeClr val="tx1"/>
                </a:solidFill>
              </a:rPr>
              <a:t>tried to improve TC sensitivity using high density metal-insulator-metal(MIM) capacitor in SS65 process while limiting the noise level with common-gate photoreceptor (CGPR) </a:t>
            </a:r>
            <a:r>
              <a:rPr lang="en-US" altLang="ko-KR" sz="4000" dirty="0" smtClean="0">
                <a:solidFill>
                  <a:schemeClr val="tx1"/>
                </a:solidFill>
              </a:rPr>
              <a:t>structure.</a:t>
            </a:r>
            <a:endParaRPr lang="en-US" altLang="ko-KR" sz="4000" dirty="0">
              <a:solidFill>
                <a:schemeClr val="tx1"/>
              </a:solidFill>
            </a:endParaRPr>
          </a:p>
        </p:txBody>
      </p:sp>
      <p:sp>
        <p:nvSpPr>
          <p:cNvPr id="53" name="Text Placeholder 244"/>
          <p:cNvSpPr txBox="1">
            <a:spLocks/>
          </p:cNvSpPr>
          <p:nvPr/>
        </p:nvSpPr>
        <p:spPr>
          <a:xfrm>
            <a:off x="1262229" y="8165946"/>
            <a:ext cx="13446007" cy="863001"/>
          </a:xfrm>
          <a:prstGeom prst="rect">
            <a:avLst/>
          </a:prstGeom>
          <a:solidFill>
            <a:srgbClr val="990033"/>
          </a:solidFill>
          <a:ln w="57150">
            <a:solidFill>
              <a:srgbClr val="990033"/>
            </a:solidFill>
          </a:ln>
        </p:spPr>
        <p:txBody>
          <a:bodyPr vert="horz" lIns="91440" tIns="45720" rIns="91440" bIns="45720" rtlCol="0" anchor="ctr"/>
          <a:lstStyle>
            <a:defPPr>
              <a:defRPr lang="ko-KR"/>
            </a:defPPr>
            <a:lvl1pPr marL="0" algn="ctr" defTabSz="3507730" rtl="0" eaLnBrk="1" latinLnBrk="1" hangingPunct="1">
              <a:defRPr sz="3973" kern="1200">
                <a:solidFill>
                  <a:schemeClr val="tx1">
                    <a:tint val="75000"/>
                  </a:schemeClr>
                </a:solidFill>
                <a:latin typeface="+mn-lt"/>
                <a:ea typeface="+mn-ea"/>
                <a:cs typeface="+mn-cs"/>
              </a:defRPr>
            </a:lvl1pPr>
            <a:lvl2pPr marL="1753865" algn="l" defTabSz="3507730" rtl="0" eaLnBrk="1" latinLnBrk="1" hangingPunct="1">
              <a:defRPr sz="6905" kern="1200">
                <a:solidFill>
                  <a:schemeClr val="tx1"/>
                </a:solidFill>
                <a:latin typeface="+mn-lt"/>
                <a:ea typeface="+mn-ea"/>
                <a:cs typeface="+mn-cs"/>
              </a:defRPr>
            </a:lvl2pPr>
            <a:lvl3pPr marL="3507730" algn="l" defTabSz="3507730" rtl="0" eaLnBrk="1" latinLnBrk="1" hangingPunct="1">
              <a:defRPr sz="6905" kern="1200">
                <a:solidFill>
                  <a:schemeClr val="tx1"/>
                </a:solidFill>
                <a:latin typeface="+mn-lt"/>
                <a:ea typeface="+mn-ea"/>
                <a:cs typeface="+mn-cs"/>
              </a:defRPr>
            </a:lvl3pPr>
            <a:lvl4pPr marL="5261595" algn="l" defTabSz="3507730" rtl="0" eaLnBrk="1" latinLnBrk="1" hangingPunct="1">
              <a:defRPr sz="6905" kern="1200">
                <a:solidFill>
                  <a:schemeClr val="tx1"/>
                </a:solidFill>
                <a:latin typeface="+mn-lt"/>
                <a:ea typeface="+mn-ea"/>
                <a:cs typeface="+mn-cs"/>
              </a:defRPr>
            </a:lvl4pPr>
            <a:lvl5pPr marL="7015460" algn="l" defTabSz="3507730" rtl="0" eaLnBrk="1" latinLnBrk="1" hangingPunct="1">
              <a:defRPr sz="6905" kern="1200">
                <a:solidFill>
                  <a:schemeClr val="tx1"/>
                </a:solidFill>
                <a:latin typeface="+mn-lt"/>
                <a:ea typeface="+mn-ea"/>
                <a:cs typeface="+mn-cs"/>
              </a:defRPr>
            </a:lvl5pPr>
            <a:lvl6pPr marL="8769325" algn="l" defTabSz="3507730" rtl="0" eaLnBrk="1" latinLnBrk="1" hangingPunct="1">
              <a:defRPr sz="6905" kern="1200">
                <a:solidFill>
                  <a:schemeClr val="tx1"/>
                </a:solidFill>
                <a:latin typeface="+mn-lt"/>
                <a:ea typeface="+mn-ea"/>
                <a:cs typeface="+mn-cs"/>
              </a:defRPr>
            </a:lvl6pPr>
            <a:lvl7pPr marL="10523190" algn="l" defTabSz="3507730" rtl="0" eaLnBrk="1" latinLnBrk="1" hangingPunct="1">
              <a:defRPr sz="6905" kern="1200">
                <a:solidFill>
                  <a:schemeClr val="tx1"/>
                </a:solidFill>
                <a:latin typeface="+mn-lt"/>
                <a:ea typeface="+mn-ea"/>
                <a:cs typeface="+mn-cs"/>
              </a:defRPr>
            </a:lvl7pPr>
            <a:lvl8pPr marL="12277054" algn="l" defTabSz="3507730" rtl="0" eaLnBrk="1" latinLnBrk="1" hangingPunct="1">
              <a:defRPr sz="6905" kern="1200">
                <a:solidFill>
                  <a:schemeClr val="tx1"/>
                </a:solidFill>
                <a:latin typeface="+mn-lt"/>
                <a:ea typeface="+mn-ea"/>
                <a:cs typeface="+mn-cs"/>
              </a:defRPr>
            </a:lvl8pPr>
            <a:lvl9pPr marL="14030919" algn="l" defTabSz="3507730" rtl="0" eaLnBrk="1" latinLnBrk="1" hangingPunct="1">
              <a:defRPr sz="6905" kern="1200">
                <a:solidFill>
                  <a:schemeClr val="tx1"/>
                </a:solidFill>
                <a:latin typeface="+mn-lt"/>
                <a:ea typeface="+mn-ea"/>
                <a:cs typeface="+mn-cs"/>
              </a:defRPr>
            </a:lvl9pPr>
          </a:lstStyle>
          <a:p>
            <a:r>
              <a:rPr lang="en-US" sz="6000" dirty="0" smtClean="0">
                <a:solidFill>
                  <a:schemeClr val="bg1"/>
                </a:solidFill>
              </a:rPr>
              <a:t>INTRODUCTION</a:t>
            </a:r>
            <a:endParaRPr lang="en-US" sz="6000" dirty="0">
              <a:solidFill>
                <a:schemeClr val="bg1"/>
              </a:solidFill>
            </a:endParaRPr>
          </a:p>
        </p:txBody>
      </p:sp>
      <mc:AlternateContent xmlns:mc="http://schemas.openxmlformats.org/markup-compatibility/2006" xmlns:a14="http://schemas.microsoft.com/office/drawing/2010/main">
        <mc:Choice Requires="a14">
          <p:sp>
            <p:nvSpPr>
              <p:cNvPr id="54" name="Text Placeholder 243"/>
              <p:cNvSpPr txBox="1">
                <a:spLocks/>
              </p:cNvSpPr>
              <p:nvPr/>
            </p:nvSpPr>
            <p:spPr>
              <a:xfrm>
                <a:off x="1284552" y="19264087"/>
                <a:ext cx="13442950" cy="21342381"/>
              </a:xfrm>
              <a:prstGeom prst="rect">
                <a:avLst/>
              </a:prstGeom>
              <a:ln w="57150">
                <a:solidFill>
                  <a:schemeClr val="accent2">
                    <a:lumMod val="75000"/>
                  </a:schemeClr>
                </a:solidFill>
              </a:ln>
            </p:spPr>
            <p:txBody>
              <a:bodyPr vert="horz" lIns="91440" tIns="45720" rIns="91440" bIns="45720" rtlCol="0" anchor="ctr"/>
              <a:lstStyle>
                <a:defPPr>
                  <a:defRPr lang="ko-KR"/>
                </a:defPPr>
                <a:lvl1pPr marL="0" algn="l" defTabSz="3507730" rtl="0" eaLnBrk="1" latinLnBrk="1" hangingPunct="1">
                  <a:defRPr sz="3973" kern="1200">
                    <a:solidFill>
                      <a:schemeClr val="tx1">
                        <a:tint val="75000"/>
                      </a:schemeClr>
                    </a:solidFill>
                    <a:latin typeface="+mn-lt"/>
                    <a:ea typeface="+mn-ea"/>
                    <a:cs typeface="+mn-cs"/>
                  </a:defRPr>
                </a:lvl1pPr>
                <a:lvl2pPr marL="1753865" algn="l" defTabSz="3507730" rtl="0" eaLnBrk="1" latinLnBrk="1" hangingPunct="1">
                  <a:defRPr sz="6905" kern="1200">
                    <a:solidFill>
                      <a:schemeClr val="tx1"/>
                    </a:solidFill>
                    <a:latin typeface="+mn-lt"/>
                    <a:ea typeface="+mn-ea"/>
                    <a:cs typeface="+mn-cs"/>
                  </a:defRPr>
                </a:lvl2pPr>
                <a:lvl3pPr marL="3507730" algn="l" defTabSz="3507730" rtl="0" eaLnBrk="1" latinLnBrk="1" hangingPunct="1">
                  <a:defRPr sz="6905" kern="1200">
                    <a:solidFill>
                      <a:schemeClr val="tx1"/>
                    </a:solidFill>
                    <a:latin typeface="+mn-lt"/>
                    <a:ea typeface="+mn-ea"/>
                    <a:cs typeface="+mn-cs"/>
                  </a:defRPr>
                </a:lvl3pPr>
                <a:lvl4pPr marL="5261595" algn="l" defTabSz="3507730" rtl="0" eaLnBrk="1" latinLnBrk="1" hangingPunct="1">
                  <a:defRPr sz="6905" kern="1200">
                    <a:solidFill>
                      <a:schemeClr val="tx1"/>
                    </a:solidFill>
                    <a:latin typeface="+mn-lt"/>
                    <a:ea typeface="+mn-ea"/>
                    <a:cs typeface="+mn-cs"/>
                  </a:defRPr>
                </a:lvl4pPr>
                <a:lvl5pPr marL="7015460" algn="l" defTabSz="3507730" rtl="0" eaLnBrk="1" latinLnBrk="1" hangingPunct="1">
                  <a:defRPr sz="6905" kern="1200">
                    <a:solidFill>
                      <a:schemeClr val="tx1"/>
                    </a:solidFill>
                    <a:latin typeface="+mn-lt"/>
                    <a:ea typeface="+mn-ea"/>
                    <a:cs typeface="+mn-cs"/>
                  </a:defRPr>
                </a:lvl5pPr>
                <a:lvl6pPr marL="8769325" algn="l" defTabSz="3507730" rtl="0" eaLnBrk="1" latinLnBrk="1" hangingPunct="1">
                  <a:defRPr sz="6905" kern="1200">
                    <a:solidFill>
                      <a:schemeClr val="tx1"/>
                    </a:solidFill>
                    <a:latin typeface="+mn-lt"/>
                    <a:ea typeface="+mn-ea"/>
                    <a:cs typeface="+mn-cs"/>
                  </a:defRPr>
                </a:lvl6pPr>
                <a:lvl7pPr marL="10523190" algn="l" defTabSz="3507730" rtl="0" eaLnBrk="1" latinLnBrk="1" hangingPunct="1">
                  <a:defRPr sz="6905" kern="1200">
                    <a:solidFill>
                      <a:schemeClr val="tx1"/>
                    </a:solidFill>
                    <a:latin typeface="+mn-lt"/>
                    <a:ea typeface="+mn-ea"/>
                    <a:cs typeface="+mn-cs"/>
                  </a:defRPr>
                </a:lvl7pPr>
                <a:lvl8pPr marL="12277054" algn="l" defTabSz="3507730" rtl="0" eaLnBrk="1" latinLnBrk="1" hangingPunct="1">
                  <a:defRPr sz="6905" kern="1200">
                    <a:solidFill>
                      <a:schemeClr val="tx1"/>
                    </a:solidFill>
                    <a:latin typeface="+mn-lt"/>
                    <a:ea typeface="+mn-ea"/>
                    <a:cs typeface="+mn-cs"/>
                  </a:defRPr>
                </a:lvl8pPr>
                <a:lvl9pPr marL="14030919" algn="l" defTabSz="3507730" rtl="0" eaLnBrk="1" latinLnBrk="1" hangingPunct="1">
                  <a:defRPr sz="6905" kern="1200">
                    <a:solidFill>
                      <a:schemeClr val="tx1"/>
                    </a:solidFill>
                    <a:latin typeface="+mn-lt"/>
                    <a:ea typeface="+mn-ea"/>
                    <a:cs typeface="+mn-cs"/>
                  </a:defRPr>
                </a:lvl9pPr>
              </a:lstStyle>
              <a:p>
                <a:pPr algn="just"/>
                <a:r>
                  <a:rPr lang="en-US" altLang="ko-KR" sz="4000" b="1" dirty="0">
                    <a:solidFill>
                      <a:schemeClr val="tx1"/>
                    </a:solidFill>
                  </a:rPr>
                  <a:t>A. </a:t>
                </a:r>
                <a:r>
                  <a:rPr lang="en-US" altLang="ko-KR" sz="4000" b="1" dirty="0" smtClean="0">
                    <a:solidFill>
                      <a:schemeClr val="tx1"/>
                    </a:solidFill>
                  </a:rPr>
                  <a:t>DVS pixel operation principle</a:t>
                </a:r>
                <a:endParaRPr lang="en-US" altLang="ko-KR" sz="4000" b="1" dirty="0">
                  <a:solidFill>
                    <a:schemeClr val="tx1"/>
                  </a:solidFill>
                </a:endParaRPr>
              </a:p>
              <a:p>
                <a:r>
                  <a:rPr lang="en-US" altLang="ko-KR" sz="4000" dirty="0" smtClean="0"/>
                  <a:t> </a:t>
                </a:r>
                <a:r>
                  <a:rPr lang="en-US" altLang="ko-KR" sz="4000" dirty="0">
                    <a:solidFill>
                      <a:schemeClr val="tx1"/>
                    </a:solidFill>
                  </a:rPr>
                  <a:t>DVS pixel consists of photoreceptor, differencing circuit and comparators. The photoreceptor circuit has the desirable properties that it automatically controls individual pixel gain (by its logarithmic response) while at the same time responding quickly to changes in </a:t>
                </a:r>
                <a:r>
                  <a:rPr lang="en-US" altLang="ko-KR" sz="4000" dirty="0" smtClean="0">
                    <a:solidFill>
                      <a:schemeClr val="tx1"/>
                    </a:solidFill>
                  </a:rPr>
                  <a:t>illumination.</a:t>
                </a:r>
                <a:r>
                  <a:rPr lang="en-US" altLang="ko-KR" sz="4000" dirty="0">
                    <a:solidFill>
                      <a:schemeClr val="tx1"/>
                    </a:solidFill>
                  </a:rPr>
                  <a:t> </a:t>
                </a:r>
                <a:r>
                  <a:rPr lang="en-US" altLang="ko-KR" sz="4000" dirty="0" smtClean="0">
                    <a:solidFill>
                      <a:schemeClr val="tx1"/>
                    </a:solidFill>
                  </a:rPr>
                  <a:t>Differencing </a:t>
                </a:r>
                <a:r>
                  <a:rPr lang="en-US" altLang="ko-KR" sz="4000" dirty="0">
                    <a:solidFill>
                      <a:schemeClr val="tx1"/>
                    </a:solidFill>
                  </a:rPr>
                  <a:t>circuit amplifies photoreceptor output and balancing its output to the reset level after the generation of an event. The gain of the amplification is determined by the well-matched capacitor ratio C1/C2. The effect of inevitable comparator mismatch is reduced by the precise gain of the differencing circuit.</a:t>
                </a:r>
                <a:endParaRPr lang="ko-KR" altLang="ko-KR" sz="4000" dirty="0">
                  <a:solidFill>
                    <a:schemeClr val="tx1"/>
                  </a:solidFill>
                </a:endParaRPr>
              </a:p>
              <a:p>
                <a:pPr algn="just"/>
                <a:endParaRPr lang="en-US" altLang="ko-KR" sz="4000" b="1" dirty="0" smtClean="0">
                  <a:solidFill>
                    <a:schemeClr val="tx1"/>
                  </a:solidFill>
                </a:endParaRPr>
              </a:p>
              <a:p>
                <a:pPr algn="just"/>
                <a:r>
                  <a:rPr lang="en-US" altLang="ko-KR" sz="4000" b="1" dirty="0" smtClean="0">
                    <a:solidFill>
                      <a:schemeClr val="tx1"/>
                    </a:solidFill>
                  </a:rPr>
                  <a:t>B</a:t>
                </a:r>
                <a:r>
                  <a:rPr lang="en-US" altLang="ko-KR" sz="4000" b="1" dirty="0">
                    <a:solidFill>
                      <a:schemeClr val="tx1"/>
                    </a:solidFill>
                  </a:rPr>
                  <a:t>. </a:t>
                </a:r>
                <a:r>
                  <a:rPr lang="en-US" altLang="ko-KR" sz="4000" b="1" dirty="0" smtClean="0">
                    <a:solidFill>
                      <a:schemeClr val="tx1"/>
                    </a:solidFill>
                  </a:rPr>
                  <a:t>CGPR photoreceptor structure design</a:t>
                </a:r>
                <a:endParaRPr lang="en-US" altLang="ko-KR" sz="4000" b="1" dirty="0">
                  <a:solidFill>
                    <a:schemeClr val="tx1"/>
                  </a:solidFill>
                </a:endParaRPr>
              </a:p>
              <a:p>
                <a:pPr algn="just"/>
                <a:r>
                  <a:rPr lang="en-US" altLang="ko-KR" sz="4000" dirty="0">
                    <a:solidFill>
                      <a:schemeClr val="tx1"/>
                    </a:solidFill>
                  </a:rPr>
                  <a:t>  </a:t>
                </a:r>
                <a:r>
                  <a:rPr lang="en-US" altLang="ko-KR" dirty="0" smtClean="0">
                    <a:solidFill>
                      <a:schemeClr val="tx1"/>
                    </a:solidFill>
                  </a:rPr>
                  <a:t>Fig. 1 shows two types of photoreceptors used in DVSs. First one on the left is named as source-follower photoreceptor (SFPR). </a:t>
                </a:r>
                <a:r>
                  <a:rPr lang="en-US" altLang="ko-KR" dirty="0" err="1">
                    <a:solidFill>
                      <a:schemeClr val="tx1"/>
                    </a:solidFill>
                  </a:rPr>
                  <a:t>nFET</a:t>
                </a:r>
                <a:r>
                  <a:rPr lang="en-US" altLang="ko-KR" dirty="0">
                    <a:solidFill>
                      <a:schemeClr val="tx1"/>
                    </a:solidFill>
                  </a:rPr>
                  <a:t> on the feedback loop of the amplifier forms a source follower with the photodiode. The other one on the right is named as common-gate photoreceptor (CGPR) because of the common-gate </a:t>
                </a:r>
                <a:r>
                  <a:rPr lang="en-US" altLang="ko-KR" dirty="0" err="1">
                    <a:solidFill>
                      <a:schemeClr val="tx1"/>
                    </a:solidFill>
                  </a:rPr>
                  <a:t>pFET</a:t>
                </a:r>
                <a:r>
                  <a:rPr lang="en-US" altLang="ko-KR" dirty="0">
                    <a:solidFill>
                      <a:schemeClr val="tx1"/>
                    </a:solidFill>
                  </a:rPr>
                  <a:t> feedback loop. It is widely known that </a:t>
                </a:r>
                <a:r>
                  <a:rPr lang="en-US" altLang="ko-KR" dirty="0" err="1">
                    <a:solidFill>
                      <a:schemeClr val="tx1"/>
                    </a:solidFill>
                  </a:rPr>
                  <a:t>pFETs</a:t>
                </a:r>
                <a:r>
                  <a:rPr lang="en-US" altLang="ko-KR" dirty="0">
                    <a:solidFill>
                      <a:schemeClr val="tx1"/>
                    </a:solidFill>
                  </a:rPr>
                  <a:t> tend to have a lower 1/f noise compared to </a:t>
                </a:r>
                <a:r>
                  <a:rPr lang="en-US" altLang="ko-KR" dirty="0" err="1" smtClean="0">
                    <a:solidFill>
                      <a:schemeClr val="tx1"/>
                    </a:solidFill>
                  </a:rPr>
                  <a:t>nFETs</a:t>
                </a:r>
                <a:r>
                  <a:rPr lang="en-US" altLang="ko-KR" dirty="0" smtClean="0">
                    <a:solidFill>
                      <a:schemeClr val="tx1"/>
                    </a:solidFill>
                  </a:rPr>
                  <a:t>. </a:t>
                </a:r>
                <a:r>
                  <a:rPr lang="en-US" altLang="ko-KR" dirty="0">
                    <a:solidFill>
                      <a:schemeClr val="tx1"/>
                    </a:solidFill>
                  </a:rPr>
                  <a:t>As low noise level is essential for high TC sensitivity circuit design, CGPR is more likely to be chosen for the high performance DVS implementation. We also chose CGPR structure and size of the transistors is shown in Table I</a:t>
                </a:r>
                <a:r>
                  <a:rPr lang="en-US" altLang="ko-KR" dirty="0" smtClean="0">
                    <a:solidFill>
                      <a:schemeClr val="tx1"/>
                    </a:solidFill>
                  </a:rPr>
                  <a:t>.</a:t>
                </a:r>
              </a:p>
              <a:p>
                <a:pPr algn="just"/>
                <a:r>
                  <a:rPr lang="en-US" altLang="ko-KR" dirty="0" smtClean="0">
                    <a:solidFill>
                      <a:schemeClr val="tx1"/>
                    </a:solidFill>
                  </a:rPr>
                  <a:t>  Theoretically</a:t>
                </a:r>
                <a:r>
                  <a:rPr lang="en-US" altLang="ko-KR" dirty="0">
                    <a:solidFill>
                      <a:schemeClr val="tx1"/>
                    </a:solidFill>
                  </a:rPr>
                  <a:t>, a normalized DC gain of CGPR is </a:t>
                </a:r>
                <a14:m>
                  <m:oMath xmlns:m="http://schemas.openxmlformats.org/officeDocument/2006/math">
                    <m:sSub>
                      <m:sSubPr>
                        <m:ctrlPr>
                          <a:rPr lang="en-US" altLang="ko-KR" i="1">
                            <a:solidFill>
                              <a:schemeClr val="tx1"/>
                            </a:solidFill>
                            <a:latin typeface="Cambria Math" panose="02040503050406030204" pitchFamily="18" charset="0"/>
                          </a:rPr>
                        </m:ctrlPr>
                      </m:sSubPr>
                      <m:e>
                        <m:r>
                          <m:rPr>
                            <m:sty m:val="p"/>
                          </m:rPr>
                          <a:rPr lang="en-US" altLang="ko-KR">
                            <a:solidFill>
                              <a:schemeClr val="tx1"/>
                            </a:solidFill>
                            <a:latin typeface="Cambria Math" panose="02040503050406030204" pitchFamily="18" charset="0"/>
                          </a:rPr>
                          <m:t>U</m:t>
                        </m:r>
                      </m:e>
                      <m:sub>
                        <m:r>
                          <m:rPr>
                            <m:sty m:val="p"/>
                          </m:rPr>
                          <a:rPr lang="en-US" altLang="ko-KR">
                            <a:solidFill>
                              <a:schemeClr val="tx1"/>
                            </a:solidFill>
                            <a:latin typeface="Cambria Math" panose="02040503050406030204" pitchFamily="18" charset="0"/>
                          </a:rPr>
                          <m:t>T</m:t>
                        </m:r>
                      </m:sub>
                    </m:sSub>
                  </m:oMath>
                </a14:m>
                <a:r>
                  <a:rPr lang="en-US" altLang="ko-KR" dirty="0">
                    <a:solidFill>
                      <a:schemeClr val="tx1"/>
                    </a:solidFill>
                  </a:rPr>
                  <a:t>, thermal voltage. It means that if 1% of photocurrent changes, output of the trans-impedance amplifier changes about 259uV and the noise level should be lower than that for 1% TC sensitivity. Cadence </a:t>
                </a:r>
                <a:r>
                  <a:rPr lang="en-US" altLang="ko-KR" dirty="0" err="1">
                    <a:solidFill>
                      <a:schemeClr val="tx1"/>
                    </a:solidFill>
                  </a:rPr>
                  <a:t>Spectre</a:t>
                </a:r>
                <a:r>
                  <a:rPr lang="en-US" altLang="ko-KR" dirty="0">
                    <a:solidFill>
                      <a:schemeClr val="tx1"/>
                    </a:solidFill>
                  </a:rPr>
                  <a:t> noise simulation for the CGPR structure based on Table I are processed and plotted in Fig. </a:t>
                </a:r>
                <a:r>
                  <a:rPr lang="en-US" altLang="ko-KR" dirty="0" smtClean="0">
                    <a:solidFill>
                      <a:schemeClr val="tx1"/>
                    </a:solidFill>
                  </a:rPr>
                  <a:t>2. </a:t>
                </a:r>
                <a:r>
                  <a:rPr lang="en-US" altLang="ko-KR" dirty="0">
                    <a:solidFill>
                      <a:schemeClr val="tx1"/>
                    </a:solidFill>
                  </a:rPr>
                  <a:t>The simulation was done for photocurrent </a:t>
                </a:r>
                <a14:m>
                  <m:oMath xmlns:m="http://schemas.openxmlformats.org/officeDocument/2006/math">
                    <m:sSub>
                      <m:sSubPr>
                        <m:ctrlPr>
                          <a:rPr lang="ko-KR" altLang="ko-KR" i="1">
                            <a:solidFill>
                              <a:schemeClr val="tx1"/>
                            </a:solidFill>
                            <a:latin typeface="Cambria Math" panose="02040503050406030204" pitchFamily="18" charset="0"/>
                          </a:rPr>
                        </m:ctrlPr>
                      </m:sSubPr>
                      <m:e>
                        <m:r>
                          <m:rPr>
                            <m:sty m:val="p"/>
                          </m:rPr>
                          <a:rPr lang="en-US" altLang="ko-KR">
                            <a:solidFill>
                              <a:schemeClr val="tx1"/>
                            </a:solidFill>
                            <a:latin typeface="Cambria Math" panose="02040503050406030204" pitchFamily="18" charset="0"/>
                          </a:rPr>
                          <m:t>I</m:t>
                        </m:r>
                      </m:e>
                      <m:sub>
                        <m:r>
                          <m:rPr>
                            <m:sty m:val="p"/>
                          </m:rPr>
                          <a:rPr lang="en-US" altLang="ko-KR">
                            <a:solidFill>
                              <a:schemeClr val="tx1"/>
                            </a:solidFill>
                            <a:latin typeface="Cambria Math" panose="02040503050406030204" pitchFamily="18" charset="0"/>
                          </a:rPr>
                          <m:t>ph</m:t>
                        </m:r>
                      </m:sub>
                    </m:sSub>
                  </m:oMath>
                </a14:m>
                <a:r>
                  <a:rPr lang="en-US" altLang="ko-KR" dirty="0">
                    <a:solidFill>
                      <a:schemeClr val="tx1"/>
                    </a:solidFill>
                  </a:rPr>
                  <a:t> from </a:t>
                </a:r>
                <a14:m>
                  <m:oMath xmlns:m="http://schemas.openxmlformats.org/officeDocument/2006/math">
                    <m:r>
                      <a:rPr lang="en-US" altLang="ko-KR">
                        <a:solidFill>
                          <a:schemeClr val="tx1"/>
                        </a:solidFill>
                        <a:latin typeface="Cambria Math" panose="02040503050406030204" pitchFamily="18" charset="0"/>
                      </a:rPr>
                      <m:t>10</m:t>
                    </m:r>
                    <m:r>
                      <m:rPr>
                        <m:sty m:val="p"/>
                      </m:rPr>
                      <a:rPr lang="en-US" altLang="ko-KR">
                        <a:solidFill>
                          <a:schemeClr val="tx1"/>
                        </a:solidFill>
                        <a:latin typeface="Cambria Math" panose="02040503050406030204" pitchFamily="18" charset="0"/>
                      </a:rPr>
                      <m:t>fA</m:t>
                    </m:r>
                  </m:oMath>
                </a14:m>
                <a:r>
                  <a:rPr lang="en-US" altLang="ko-KR" dirty="0">
                    <a:solidFill>
                      <a:schemeClr val="tx1"/>
                    </a:solidFill>
                  </a:rPr>
                  <a:t> to </a:t>
                </a:r>
                <a14:m>
                  <m:oMath xmlns:m="http://schemas.openxmlformats.org/officeDocument/2006/math">
                    <m:r>
                      <a:rPr lang="en-US" altLang="ko-KR">
                        <a:solidFill>
                          <a:schemeClr val="tx1"/>
                        </a:solidFill>
                        <a:latin typeface="Cambria Math" panose="02040503050406030204" pitchFamily="18" charset="0"/>
                      </a:rPr>
                      <m:t>1</m:t>
                    </m:r>
                    <m:r>
                      <m:rPr>
                        <m:sty m:val="p"/>
                      </m:rPr>
                      <a:rPr lang="en-US" altLang="ko-KR">
                        <a:solidFill>
                          <a:schemeClr val="tx1"/>
                        </a:solidFill>
                        <a:latin typeface="Cambria Math" panose="02040503050406030204" pitchFamily="18" charset="0"/>
                      </a:rPr>
                      <m:t>nA</m:t>
                    </m:r>
                  </m:oMath>
                </a14:m>
                <a:r>
                  <a:rPr lang="en-US" altLang="ko-KR" dirty="0">
                    <a:solidFill>
                      <a:schemeClr val="tx1"/>
                    </a:solidFill>
                  </a:rPr>
                  <a:t> with different integration bandwidths from 100Hz to 10MHz. </a:t>
                </a:r>
                <a:endParaRPr lang="en-US" altLang="ko-KR" sz="2000" dirty="0" smtClean="0">
                  <a:solidFill>
                    <a:schemeClr val="tx1"/>
                  </a:solidFill>
                </a:endParaRPr>
              </a:p>
              <a:p>
                <a:pPr algn="just"/>
                <a:endParaRPr lang="en-US" altLang="ko-KR" sz="2500" dirty="0">
                  <a:solidFill>
                    <a:schemeClr val="tx1"/>
                  </a:solidFill>
                </a:endParaRPr>
              </a:p>
              <a:p>
                <a:pPr algn="just"/>
                <a:endParaRPr lang="en-US" altLang="ko-KR" sz="2500" dirty="0" smtClean="0">
                  <a:solidFill>
                    <a:schemeClr val="tx1"/>
                  </a:solidFill>
                </a:endParaRPr>
              </a:p>
            </p:txBody>
          </p:sp>
        </mc:Choice>
        <mc:Fallback xmlns="">
          <p:sp>
            <p:nvSpPr>
              <p:cNvPr id="54" name="Text Placeholder 243"/>
              <p:cNvSpPr txBox="1">
                <a:spLocks noRot="1" noChangeAspect="1" noMove="1" noResize="1" noEditPoints="1" noAdjustHandles="1" noChangeArrowheads="1" noChangeShapeType="1" noTextEdit="1"/>
              </p:cNvSpPr>
              <p:nvPr/>
            </p:nvSpPr>
            <p:spPr>
              <a:xfrm>
                <a:off x="1284552" y="19264087"/>
                <a:ext cx="13442950" cy="21342381"/>
              </a:xfrm>
              <a:prstGeom prst="rect">
                <a:avLst/>
              </a:prstGeom>
              <a:blipFill>
                <a:blip r:embed="rId2"/>
                <a:stretch>
                  <a:fillRect l="-1445" r="-1762"/>
                </a:stretch>
              </a:blipFill>
              <a:ln w="57150">
                <a:solidFill>
                  <a:schemeClr val="accent2">
                    <a:lumMod val="75000"/>
                  </a:schemeClr>
                </a:solidFill>
              </a:ln>
            </p:spPr>
            <p:txBody>
              <a:bodyPr/>
              <a:lstStyle/>
              <a:p>
                <a:r>
                  <a:rPr lang="ko-KR" altLang="en-US">
                    <a:noFill/>
                  </a:rPr>
                  <a:t> </a:t>
                </a:r>
              </a:p>
            </p:txBody>
          </p:sp>
        </mc:Fallback>
      </mc:AlternateContent>
      <p:sp>
        <p:nvSpPr>
          <p:cNvPr id="55" name="Text Placeholder 244"/>
          <p:cNvSpPr txBox="1">
            <a:spLocks/>
          </p:cNvSpPr>
          <p:nvPr/>
        </p:nvSpPr>
        <p:spPr>
          <a:xfrm>
            <a:off x="1284552" y="18600623"/>
            <a:ext cx="13446007" cy="753578"/>
          </a:xfrm>
          <a:prstGeom prst="rect">
            <a:avLst/>
          </a:prstGeom>
          <a:solidFill>
            <a:srgbClr val="990033"/>
          </a:solidFill>
          <a:ln w="57150">
            <a:solidFill>
              <a:srgbClr val="990033"/>
            </a:solidFill>
          </a:ln>
        </p:spPr>
        <p:txBody>
          <a:bodyPr vert="horz" lIns="91440" tIns="45720" rIns="91440" bIns="45720" rtlCol="0" anchor="ctr"/>
          <a:lstStyle>
            <a:defPPr>
              <a:defRPr lang="ko-KR"/>
            </a:defPPr>
            <a:lvl1pPr marL="0" algn="ctr" defTabSz="3507730" rtl="0" eaLnBrk="1" latinLnBrk="1" hangingPunct="1">
              <a:defRPr sz="3973" kern="1200">
                <a:solidFill>
                  <a:schemeClr val="tx1">
                    <a:tint val="75000"/>
                  </a:schemeClr>
                </a:solidFill>
                <a:latin typeface="+mn-lt"/>
                <a:ea typeface="+mn-ea"/>
                <a:cs typeface="+mn-cs"/>
              </a:defRPr>
            </a:lvl1pPr>
            <a:lvl2pPr marL="1753865" algn="l" defTabSz="3507730" rtl="0" eaLnBrk="1" latinLnBrk="1" hangingPunct="1">
              <a:defRPr sz="6905" kern="1200">
                <a:solidFill>
                  <a:schemeClr val="tx1"/>
                </a:solidFill>
                <a:latin typeface="+mn-lt"/>
                <a:ea typeface="+mn-ea"/>
                <a:cs typeface="+mn-cs"/>
              </a:defRPr>
            </a:lvl2pPr>
            <a:lvl3pPr marL="3507730" algn="l" defTabSz="3507730" rtl="0" eaLnBrk="1" latinLnBrk="1" hangingPunct="1">
              <a:defRPr sz="6905" kern="1200">
                <a:solidFill>
                  <a:schemeClr val="tx1"/>
                </a:solidFill>
                <a:latin typeface="+mn-lt"/>
                <a:ea typeface="+mn-ea"/>
                <a:cs typeface="+mn-cs"/>
              </a:defRPr>
            </a:lvl3pPr>
            <a:lvl4pPr marL="5261595" algn="l" defTabSz="3507730" rtl="0" eaLnBrk="1" latinLnBrk="1" hangingPunct="1">
              <a:defRPr sz="6905" kern="1200">
                <a:solidFill>
                  <a:schemeClr val="tx1"/>
                </a:solidFill>
                <a:latin typeface="+mn-lt"/>
                <a:ea typeface="+mn-ea"/>
                <a:cs typeface="+mn-cs"/>
              </a:defRPr>
            </a:lvl4pPr>
            <a:lvl5pPr marL="7015460" algn="l" defTabSz="3507730" rtl="0" eaLnBrk="1" latinLnBrk="1" hangingPunct="1">
              <a:defRPr sz="6905" kern="1200">
                <a:solidFill>
                  <a:schemeClr val="tx1"/>
                </a:solidFill>
                <a:latin typeface="+mn-lt"/>
                <a:ea typeface="+mn-ea"/>
                <a:cs typeface="+mn-cs"/>
              </a:defRPr>
            </a:lvl5pPr>
            <a:lvl6pPr marL="8769325" algn="l" defTabSz="3507730" rtl="0" eaLnBrk="1" latinLnBrk="1" hangingPunct="1">
              <a:defRPr sz="6905" kern="1200">
                <a:solidFill>
                  <a:schemeClr val="tx1"/>
                </a:solidFill>
                <a:latin typeface="+mn-lt"/>
                <a:ea typeface="+mn-ea"/>
                <a:cs typeface="+mn-cs"/>
              </a:defRPr>
            </a:lvl6pPr>
            <a:lvl7pPr marL="10523190" algn="l" defTabSz="3507730" rtl="0" eaLnBrk="1" latinLnBrk="1" hangingPunct="1">
              <a:defRPr sz="6905" kern="1200">
                <a:solidFill>
                  <a:schemeClr val="tx1"/>
                </a:solidFill>
                <a:latin typeface="+mn-lt"/>
                <a:ea typeface="+mn-ea"/>
                <a:cs typeface="+mn-cs"/>
              </a:defRPr>
            </a:lvl7pPr>
            <a:lvl8pPr marL="12277054" algn="l" defTabSz="3507730" rtl="0" eaLnBrk="1" latinLnBrk="1" hangingPunct="1">
              <a:defRPr sz="6905" kern="1200">
                <a:solidFill>
                  <a:schemeClr val="tx1"/>
                </a:solidFill>
                <a:latin typeface="+mn-lt"/>
                <a:ea typeface="+mn-ea"/>
                <a:cs typeface="+mn-cs"/>
              </a:defRPr>
            </a:lvl8pPr>
            <a:lvl9pPr marL="14030919" algn="l" defTabSz="3507730" rtl="0" eaLnBrk="1" latinLnBrk="1" hangingPunct="1">
              <a:defRPr sz="6905" kern="1200">
                <a:solidFill>
                  <a:schemeClr val="tx1"/>
                </a:solidFill>
                <a:latin typeface="+mn-lt"/>
                <a:ea typeface="+mn-ea"/>
                <a:cs typeface="+mn-cs"/>
              </a:defRPr>
            </a:lvl9pPr>
          </a:lstStyle>
          <a:p>
            <a:r>
              <a:rPr lang="en-US" altLang="ko-KR" sz="5400" dirty="0" smtClean="0">
                <a:solidFill>
                  <a:schemeClr val="bg1"/>
                </a:solidFill>
              </a:rPr>
              <a:t>CGPR photoreceptor design for DVS</a:t>
            </a:r>
            <a:endParaRPr lang="en-US" altLang="ko-KR" sz="5400" dirty="0">
              <a:solidFill>
                <a:schemeClr val="bg1"/>
              </a:solidFill>
            </a:endParaRPr>
          </a:p>
        </p:txBody>
      </p:sp>
      <p:sp>
        <p:nvSpPr>
          <p:cNvPr id="57" name="Text Placeholder 243"/>
          <p:cNvSpPr txBox="1">
            <a:spLocks/>
          </p:cNvSpPr>
          <p:nvPr/>
        </p:nvSpPr>
        <p:spPr>
          <a:xfrm>
            <a:off x="15151100" y="8165946"/>
            <a:ext cx="13462660" cy="15265553"/>
          </a:xfrm>
          <a:prstGeom prst="rect">
            <a:avLst/>
          </a:prstGeom>
          <a:ln w="57150">
            <a:solidFill>
              <a:schemeClr val="accent2">
                <a:lumMod val="75000"/>
              </a:schemeClr>
            </a:solidFill>
          </a:ln>
        </p:spPr>
        <p:txBody>
          <a:bodyPr vert="horz" lIns="91440" tIns="45720" rIns="91440" bIns="45720" rtlCol="0" anchor="ctr"/>
          <a:lstStyle>
            <a:defPPr>
              <a:defRPr lang="ko-KR"/>
            </a:defPPr>
            <a:lvl1pPr marL="0" algn="l" defTabSz="3507730" rtl="0" eaLnBrk="1" latinLnBrk="1" hangingPunct="1">
              <a:defRPr sz="3973" kern="1200">
                <a:solidFill>
                  <a:schemeClr val="tx1">
                    <a:tint val="75000"/>
                  </a:schemeClr>
                </a:solidFill>
                <a:latin typeface="+mn-lt"/>
                <a:ea typeface="+mn-ea"/>
                <a:cs typeface="+mn-cs"/>
              </a:defRPr>
            </a:lvl1pPr>
            <a:lvl2pPr marL="1753865" algn="l" defTabSz="3507730" rtl="0" eaLnBrk="1" latinLnBrk="1" hangingPunct="1">
              <a:defRPr sz="6905" kern="1200">
                <a:solidFill>
                  <a:schemeClr val="tx1"/>
                </a:solidFill>
                <a:latin typeface="+mn-lt"/>
                <a:ea typeface="+mn-ea"/>
                <a:cs typeface="+mn-cs"/>
              </a:defRPr>
            </a:lvl2pPr>
            <a:lvl3pPr marL="3507730" algn="l" defTabSz="3507730" rtl="0" eaLnBrk="1" latinLnBrk="1" hangingPunct="1">
              <a:defRPr sz="6905" kern="1200">
                <a:solidFill>
                  <a:schemeClr val="tx1"/>
                </a:solidFill>
                <a:latin typeface="+mn-lt"/>
                <a:ea typeface="+mn-ea"/>
                <a:cs typeface="+mn-cs"/>
              </a:defRPr>
            </a:lvl3pPr>
            <a:lvl4pPr marL="5261595" algn="l" defTabSz="3507730" rtl="0" eaLnBrk="1" latinLnBrk="1" hangingPunct="1">
              <a:defRPr sz="6905" kern="1200">
                <a:solidFill>
                  <a:schemeClr val="tx1"/>
                </a:solidFill>
                <a:latin typeface="+mn-lt"/>
                <a:ea typeface="+mn-ea"/>
                <a:cs typeface="+mn-cs"/>
              </a:defRPr>
            </a:lvl4pPr>
            <a:lvl5pPr marL="7015460" algn="l" defTabSz="3507730" rtl="0" eaLnBrk="1" latinLnBrk="1" hangingPunct="1">
              <a:defRPr sz="6905" kern="1200">
                <a:solidFill>
                  <a:schemeClr val="tx1"/>
                </a:solidFill>
                <a:latin typeface="+mn-lt"/>
                <a:ea typeface="+mn-ea"/>
                <a:cs typeface="+mn-cs"/>
              </a:defRPr>
            </a:lvl5pPr>
            <a:lvl6pPr marL="8769325" algn="l" defTabSz="3507730" rtl="0" eaLnBrk="1" latinLnBrk="1" hangingPunct="1">
              <a:defRPr sz="6905" kern="1200">
                <a:solidFill>
                  <a:schemeClr val="tx1"/>
                </a:solidFill>
                <a:latin typeface="+mn-lt"/>
                <a:ea typeface="+mn-ea"/>
                <a:cs typeface="+mn-cs"/>
              </a:defRPr>
            </a:lvl6pPr>
            <a:lvl7pPr marL="10523190" algn="l" defTabSz="3507730" rtl="0" eaLnBrk="1" latinLnBrk="1" hangingPunct="1">
              <a:defRPr sz="6905" kern="1200">
                <a:solidFill>
                  <a:schemeClr val="tx1"/>
                </a:solidFill>
                <a:latin typeface="+mn-lt"/>
                <a:ea typeface="+mn-ea"/>
                <a:cs typeface="+mn-cs"/>
              </a:defRPr>
            </a:lvl7pPr>
            <a:lvl8pPr marL="12277054" algn="l" defTabSz="3507730" rtl="0" eaLnBrk="1" latinLnBrk="1" hangingPunct="1">
              <a:defRPr sz="6905" kern="1200">
                <a:solidFill>
                  <a:schemeClr val="tx1"/>
                </a:solidFill>
                <a:latin typeface="+mn-lt"/>
                <a:ea typeface="+mn-ea"/>
                <a:cs typeface="+mn-cs"/>
              </a:defRPr>
            </a:lvl8pPr>
            <a:lvl9pPr marL="14030919" algn="l" defTabSz="3507730" rtl="0" eaLnBrk="1" latinLnBrk="1" hangingPunct="1">
              <a:defRPr sz="6905" kern="1200">
                <a:solidFill>
                  <a:schemeClr val="tx1"/>
                </a:solidFill>
                <a:latin typeface="+mn-lt"/>
                <a:ea typeface="+mn-ea"/>
                <a:cs typeface="+mn-cs"/>
              </a:defRPr>
            </a:lvl9pPr>
          </a:lstStyle>
          <a:p>
            <a:pPr algn="just"/>
            <a:endParaRPr lang="en-US" altLang="ko-KR" sz="4000" dirty="0" smtClean="0">
              <a:solidFill>
                <a:schemeClr val="tx1"/>
              </a:solidFill>
            </a:endParaRPr>
          </a:p>
          <a:p>
            <a:pPr algn="just"/>
            <a:endParaRPr lang="en-US" altLang="ko-KR" sz="4000" dirty="0">
              <a:solidFill>
                <a:schemeClr val="tx1"/>
              </a:solidFill>
            </a:endParaRPr>
          </a:p>
          <a:p>
            <a:pPr algn="just"/>
            <a:endParaRPr lang="en-US" altLang="ko-KR" sz="4000" dirty="0" smtClean="0">
              <a:solidFill>
                <a:schemeClr val="tx1"/>
              </a:solidFill>
            </a:endParaRPr>
          </a:p>
          <a:p>
            <a:pPr algn="just"/>
            <a:endParaRPr lang="en-US" altLang="ko-KR" sz="4000" dirty="0">
              <a:solidFill>
                <a:schemeClr val="tx1"/>
              </a:solidFill>
            </a:endParaRPr>
          </a:p>
          <a:p>
            <a:pPr algn="just"/>
            <a:endParaRPr lang="en-US" altLang="ko-KR" sz="4000" dirty="0" smtClean="0">
              <a:solidFill>
                <a:schemeClr val="tx1"/>
              </a:solidFill>
            </a:endParaRPr>
          </a:p>
          <a:p>
            <a:pPr algn="just"/>
            <a:endParaRPr lang="en-US" altLang="ko-KR" sz="4000" dirty="0">
              <a:solidFill>
                <a:schemeClr val="tx1"/>
              </a:solidFill>
            </a:endParaRPr>
          </a:p>
          <a:p>
            <a:pPr algn="just"/>
            <a:endParaRPr lang="en-US" altLang="ko-KR" sz="4000" dirty="0">
              <a:solidFill>
                <a:schemeClr val="tx1"/>
              </a:solidFill>
            </a:endParaRPr>
          </a:p>
          <a:p>
            <a:pPr algn="just"/>
            <a:r>
              <a:rPr lang="en-US" altLang="ko-KR" sz="4000" dirty="0" smtClean="0">
                <a:solidFill>
                  <a:schemeClr val="tx1"/>
                </a:solidFill>
              </a:rPr>
              <a:t>Fig.1. Schematic diagrams of two different photoreceptor circuits </a:t>
            </a:r>
            <a:endParaRPr lang="en-US" altLang="ko-KR" sz="4800" dirty="0" smtClean="0">
              <a:solidFill>
                <a:schemeClr val="tx1"/>
              </a:solidFill>
            </a:endParaRPr>
          </a:p>
          <a:p>
            <a:pPr algn="just"/>
            <a:endParaRPr lang="en-US" altLang="ko-KR" sz="4000" dirty="0" smtClean="0">
              <a:solidFill>
                <a:schemeClr val="tx1"/>
              </a:solidFill>
            </a:endParaRPr>
          </a:p>
          <a:p>
            <a:pPr algn="just"/>
            <a:endParaRPr lang="en-US" altLang="ko-KR" sz="4000" dirty="0">
              <a:solidFill>
                <a:schemeClr val="tx1"/>
              </a:solidFill>
            </a:endParaRPr>
          </a:p>
          <a:p>
            <a:pPr algn="just"/>
            <a:endParaRPr lang="en-US" altLang="ko-KR" sz="4000" dirty="0">
              <a:solidFill>
                <a:schemeClr val="tx1"/>
              </a:solidFill>
            </a:endParaRPr>
          </a:p>
          <a:p>
            <a:pPr algn="just"/>
            <a:endParaRPr lang="en-US" altLang="ko-KR" sz="4000" dirty="0" smtClean="0">
              <a:solidFill>
                <a:schemeClr val="tx1"/>
              </a:solidFill>
            </a:endParaRPr>
          </a:p>
          <a:p>
            <a:pPr algn="just"/>
            <a:endParaRPr lang="en-US" altLang="ko-KR" sz="4000" dirty="0">
              <a:solidFill>
                <a:schemeClr val="tx1"/>
              </a:solidFill>
            </a:endParaRPr>
          </a:p>
          <a:p>
            <a:pPr algn="just"/>
            <a:r>
              <a:rPr lang="en-US" altLang="ko-KR" sz="4000" dirty="0" smtClean="0">
                <a:solidFill>
                  <a:schemeClr val="tx1"/>
                </a:solidFill>
              </a:rPr>
              <a:t>Table 1. Transistor parameters of the CGPR structure</a:t>
            </a:r>
          </a:p>
          <a:p>
            <a:pPr algn="just"/>
            <a:endParaRPr lang="en-US" altLang="ko-KR" sz="4000" dirty="0" smtClean="0"/>
          </a:p>
          <a:p>
            <a:pPr algn="just"/>
            <a:endParaRPr lang="en-US" altLang="ko-KR" sz="4000" dirty="0" smtClean="0"/>
          </a:p>
          <a:p>
            <a:pPr algn="just"/>
            <a:endParaRPr lang="en-US" altLang="ko-KR" sz="4000" dirty="0"/>
          </a:p>
          <a:p>
            <a:pPr algn="just"/>
            <a:endParaRPr lang="en-US" altLang="ko-KR" sz="4000" dirty="0" smtClean="0"/>
          </a:p>
          <a:p>
            <a:pPr algn="just"/>
            <a:endParaRPr lang="en-US" altLang="ko-KR" sz="4000" dirty="0"/>
          </a:p>
          <a:p>
            <a:pPr algn="just"/>
            <a:endParaRPr lang="en-US" altLang="ko-KR" sz="4000" dirty="0" smtClean="0"/>
          </a:p>
          <a:p>
            <a:pPr algn="just"/>
            <a:endParaRPr lang="en-US" altLang="ko-KR" sz="4000" dirty="0"/>
          </a:p>
          <a:p>
            <a:pPr algn="just"/>
            <a:endParaRPr lang="en-US" altLang="ko-KR" sz="4000" dirty="0" smtClean="0"/>
          </a:p>
          <a:p>
            <a:pPr algn="just"/>
            <a:r>
              <a:rPr lang="en-US" altLang="ko-KR" sz="4000" dirty="0" smtClean="0">
                <a:solidFill>
                  <a:schemeClr val="tx1"/>
                </a:solidFill>
              </a:rPr>
              <a:t>Fig. 2. SS65 </a:t>
            </a:r>
            <a:r>
              <a:rPr lang="en-US" altLang="ko-KR" sz="4000" dirty="0" err="1" smtClean="0">
                <a:solidFill>
                  <a:schemeClr val="tx1"/>
                </a:solidFill>
              </a:rPr>
              <a:t>Spectre</a:t>
            </a:r>
            <a:r>
              <a:rPr lang="en-US" altLang="ko-KR" sz="4000" dirty="0" smtClean="0">
                <a:solidFill>
                  <a:schemeClr val="tx1"/>
                </a:solidFill>
              </a:rPr>
              <a:t>-simulated output noise of CGPR with different pixel bandwidths</a:t>
            </a:r>
            <a:endParaRPr lang="en-US" altLang="ko-KR" sz="4000" dirty="0">
              <a:solidFill>
                <a:schemeClr val="tx1"/>
              </a:solidFill>
            </a:endParaRPr>
          </a:p>
          <a:p>
            <a:pPr algn="just"/>
            <a:endParaRPr lang="en-US" altLang="ko-KR" sz="4000" dirty="0" smtClean="0"/>
          </a:p>
        </p:txBody>
      </p:sp>
      <p:sp>
        <p:nvSpPr>
          <p:cNvPr id="59" name="Text Placeholder 243"/>
          <p:cNvSpPr txBox="1">
            <a:spLocks/>
          </p:cNvSpPr>
          <p:nvPr/>
        </p:nvSpPr>
        <p:spPr>
          <a:xfrm>
            <a:off x="15131834" y="24378037"/>
            <a:ext cx="13481925" cy="16228431"/>
          </a:xfrm>
          <a:prstGeom prst="rect">
            <a:avLst/>
          </a:prstGeom>
          <a:ln w="57150">
            <a:solidFill>
              <a:schemeClr val="accent2">
                <a:lumMod val="75000"/>
              </a:schemeClr>
            </a:solidFill>
          </a:ln>
        </p:spPr>
        <p:txBody>
          <a:bodyPr vert="horz" lIns="91440" tIns="45720" rIns="91440" bIns="45720" rtlCol="0" anchor="ctr"/>
          <a:lstStyle>
            <a:defPPr>
              <a:defRPr lang="ko-KR"/>
            </a:defPPr>
            <a:lvl1pPr marL="0" algn="l" defTabSz="3507730" rtl="0" eaLnBrk="1" latinLnBrk="1" hangingPunct="1">
              <a:defRPr sz="3973" kern="1200">
                <a:solidFill>
                  <a:schemeClr val="tx1">
                    <a:tint val="75000"/>
                  </a:schemeClr>
                </a:solidFill>
                <a:latin typeface="+mn-lt"/>
                <a:ea typeface="+mn-ea"/>
                <a:cs typeface="+mn-cs"/>
              </a:defRPr>
            </a:lvl1pPr>
            <a:lvl2pPr marL="1753865" algn="l" defTabSz="3507730" rtl="0" eaLnBrk="1" latinLnBrk="1" hangingPunct="1">
              <a:defRPr sz="6905" kern="1200">
                <a:solidFill>
                  <a:schemeClr val="tx1"/>
                </a:solidFill>
                <a:latin typeface="+mn-lt"/>
                <a:ea typeface="+mn-ea"/>
                <a:cs typeface="+mn-cs"/>
              </a:defRPr>
            </a:lvl2pPr>
            <a:lvl3pPr marL="3507730" algn="l" defTabSz="3507730" rtl="0" eaLnBrk="1" latinLnBrk="1" hangingPunct="1">
              <a:defRPr sz="6905" kern="1200">
                <a:solidFill>
                  <a:schemeClr val="tx1"/>
                </a:solidFill>
                <a:latin typeface="+mn-lt"/>
                <a:ea typeface="+mn-ea"/>
                <a:cs typeface="+mn-cs"/>
              </a:defRPr>
            </a:lvl3pPr>
            <a:lvl4pPr marL="5261595" algn="l" defTabSz="3507730" rtl="0" eaLnBrk="1" latinLnBrk="1" hangingPunct="1">
              <a:defRPr sz="6905" kern="1200">
                <a:solidFill>
                  <a:schemeClr val="tx1"/>
                </a:solidFill>
                <a:latin typeface="+mn-lt"/>
                <a:ea typeface="+mn-ea"/>
                <a:cs typeface="+mn-cs"/>
              </a:defRPr>
            </a:lvl4pPr>
            <a:lvl5pPr marL="7015460" algn="l" defTabSz="3507730" rtl="0" eaLnBrk="1" latinLnBrk="1" hangingPunct="1">
              <a:defRPr sz="6905" kern="1200">
                <a:solidFill>
                  <a:schemeClr val="tx1"/>
                </a:solidFill>
                <a:latin typeface="+mn-lt"/>
                <a:ea typeface="+mn-ea"/>
                <a:cs typeface="+mn-cs"/>
              </a:defRPr>
            </a:lvl5pPr>
            <a:lvl6pPr marL="8769325" algn="l" defTabSz="3507730" rtl="0" eaLnBrk="1" latinLnBrk="1" hangingPunct="1">
              <a:defRPr sz="6905" kern="1200">
                <a:solidFill>
                  <a:schemeClr val="tx1"/>
                </a:solidFill>
                <a:latin typeface="+mn-lt"/>
                <a:ea typeface="+mn-ea"/>
                <a:cs typeface="+mn-cs"/>
              </a:defRPr>
            </a:lvl6pPr>
            <a:lvl7pPr marL="10523190" algn="l" defTabSz="3507730" rtl="0" eaLnBrk="1" latinLnBrk="1" hangingPunct="1">
              <a:defRPr sz="6905" kern="1200">
                <a:solidFill>
                  <a:schemeClr val="tx1"/>
                </a:solidFill>
                <a:latin typeface="+mn-lt"/>
                <a:ea typeface="+mn-ea"/>
                <a:cs typeface="+mn-cs"/>
              </a:defRPr>
            </a:lvl7pPr>
            <a:lvl8pPr marL="12277054" algn="l" defTabSz="3507730" rtl="0" eaLnBrk="1" latinLnBrk="1" hangingPunct="1">
              <a:defRPr sz="6905" kern="1200">
                <a:solidFill>
                  <a:schemeClr val="tx1"/>
                </a:solidFill>
                <a:latin typeface="+mn-lt"/>
                <a:ea typeface="+mn-ea"/>
                <a:cs typeface="+mn-cs"/>
              </a:defRPr>
            </a:lvl8pPr>
            <a:lvl9pPr marL="14030919" algn="l" defTabSz="3507730" rtl="0" eaLnBrk="1" latinLnBrk="1" hangingPunct="1">
              <a:defRPr sz="6905" kern="1200">
                <a:solidFill>
                  <a:schemeClr val="tx1"/>
                </a:solidFill>
                <a:latin typeface="+mn-lt"/>
                <a:ea typeface="+mn-ea"/>
                <a:cs typeface="+mn-cs"/>
              </a:defRPr>
            </a:lvl9pPr>
          </a:lstStyle>
          <a:p>
            <a:pPr algn="just"/>
            <a:endParaRPr lang="en-US" altLang="ko-KR" sz="4000" dirty="0" smtClean="0">
              <a:solidFill>
                <a:schemeClr val="tx1"/>
              </a:solidFill>
            </a:endParaRPr>
          </a:p>
          <a:p>
            <a:pPr algn="just"/>
            <a:endParaRPr lang="en-US" altLang="ko-KR" sz="4000" dirty="0" smtClean="0">
              <a:solidFill>
                <a:schemeClr val="tx1"/>
              </a:solidFill>
            </a:endParaRPr>
          </a:p>
          <a:p>
            <a:pPr algn="just"/>
            <a:endParaRPr lang="en-US" altLang="ko-KR" sz="4000" dirty="0">
              <a:solidFill>
                <a:schemeClr val="tx1"/>
              </a:solidFill>
            </a:endParaRPr>
          </a:p>
          <a:p>
            <a:pPr algn="just"/>
            <a:endParaRPr lang="en-US" altLang="ko-KR" sz="4000" dirty="0" smtClean="0">
              <a:solidFill>
                <a:schemeClr val="tx1"/>
              </a:solidFill>
            </a:endParaRPr>
          </a:p>
          <a:p>
            <a:pPr algn="just"/>
            <a:endParaRPr lang="en-US" altLang="ko-KR" sz="4000" dirty="0" smtClean="0">
              <a:solidFill>
                <a:schemeClr val="tx1"/>
              </a:solidFill>
            </a:endParaRPr>
          </a:p>
          <a:p>
            <a:pPr algn="just"/>
            <a:endParaRPr lang="en-US" altLang="ko-KR" sz="4000" dirty="0" smtClean="0">
              <a:solidFill>
                <a:schemeClr val="tx1"/>
              </a:solidFill>
            </a:endParaRPr>
          </a:p>
          <a:p>
            <a:pPr algn="just"/>
            <a:endParaRPr lang="en-US" altLang="ko-KR" sz="4000" dirty="0" smtClean="0">
              <a:solidFill>
                <a:schemeClr val="tx1"/>
              </a:solidFill>
            </a:endParaRPr>
          </a:p>
          <a:p>
            <a:pPr algn="just"/>
            <a:r>
              <a:rPr lang="en-US" altLang="ko-KR" sz="4000" dirty="0" smtClean="0">
                <a:solidFill>
                  <a:schemeClr val="tx1"/>
                </a:solidFill>
              </a:rPr>
              <a:t>Fig.3. (a) </a:t>
            </a:r>
            <a:r>
              <a:rPr lang="en-US" altLang="ko-KR" sz="4000" dirty="0" err="1" smtClean="0">
                <a:solidFill>
                  <a:schemeClr val="tx1"/>
                </a:solidFill>
              </a:rPr>
              <a:t>Spectre</a:t>
            </a:r>
            <a:r>
              <a:rPr lang="en-US" altLang="ko-KR" sz="4000" dirty="0" smtClean="0">
                <a:solidFill>
                  <a:schemeClr val="tx1"/>
                </a:solidFill>
              </a:rPr>
              <a:t> simulation of AC gain response of differencing circuit (b) </a:t>
            </a:r>
            <a:r>
              <a:rPr lang="en-US" altLang="ko-KR" dirty="0" smtClean="0">
                <a:solidFill>
                  <a:schemeClr val="tx1"/>
                </a:solidFill>
              </a:rPr>
              <a:t>25um </a:t>
            </a:r>
            <a:r>
              <a:rPr lang="en-US" altLang="ko-KR" dirty="0">
                <a:solidFill>
                  <a:schemeClr val="tx1"/>
                </a:solidFill>
              </a:rPr>
              <a:t>x 25um DVS Pixel </a:t>
            </a:r>
            <a:r>
              <a:rPr lang="en-US" altLang="ko-KR" dirty="0" smtClean="0">
                <a:solidFill>
                  <a:schemeClr val="tx1"/>
                </a:solidFill>
              </a:rPr>
              <a:t>layout in 65nm process</a:t>
            </a:r>
            <a:endParaRPr lang="en-US" altLang="ko-KR" sz="4000" dirty="0">
              <a:solidFill>
                <a:schemeClr val="tx1"/>
              </a:solidFill>
            </a:endParaRPr>
          </a:p>
          <a:p>
            <a:pPr algn="just"/>
            <a:endParaRPr lang="en-US" altLang="ko-KR" sz="4000" dirty="0" smtClean="0">
              <a:solidFill>
                <a:schemeClr val="tx1"/>
              </a:solidFill>
            </a:endParaRPr>
          </a:p>
          <a:p>
            <a:pPr algn="just"/>
            <a:endParaRPr lang="en-US" altLang="ko-KR" sz="4000" dirty="0">
              <a:solidFill>
                <a:schemeClr val="tx1"/>
              </a:solidFill>
            </a:endParaRPr>
          </a:p>
          <a:p>
            <a:pPr algn="just"/>
            <a:endParaRPr lang="en-US" altLang="ko-KR" sz="4000" dirty="0" smtClean="0">
              <a:solidFill>
                <a:schemeClr val="tx1"/>
              </a:solidFill>
            </a:endParaRPr>
          </a:p>
          <a:p>
            <a:pPr algn="just"/>
            <a:endParaRPr lang="en-US" altLang="ko-KR" sz="4000" dirty="0" smtClean="0">
              <a:solidFill>
                <a:schemeClr val="tx1"/>
              </a:solidFill>
            </a:endParaRPr>
          </a:p>
          <a:p>
            <a:pPr algn="just"/>
            <a:endParaRPr lang="en-US" altLang="ko-KR" sz="4000" dirty="0" smtClean="0">
              <a:solidFill>
                <a:schemeClr val="tx1"/>
              </a:solidFill>
            </a:endParaRPr>
          </a:p>
          <a:p>
            <a:pPr algn="just"/>
            <a:endParaRPr lang="en-US" altLang="ko-KR" sz="4000" dirty="0">
              <a:solidFill>
                <a:schemeClr val="tx1"/>
              </a:solidFill>
            </a:endParaRPr>
          </a:p>
          <a:p>
            <a:pPr algn="just"/>
            <a:endParaRPr lang="en-US" altLang="ko-KR" sz="4000" dirty="0">
              <a:solidFill>
                <a:schemeClr val="tx1"/>
              </a:solidFill>
            </a:endParaRPr>
          </a:p>
          <a:p>
            <a:pPr algn="just"/>
            <a:r>
              <a:rPr lang="en-US" altLang="ko-KR" sz="4000" dirty="0" smtClean="0">
                <a:solidFill>
                  <a:schemeClr val="tx1"/>
                </a:solidFill>
              </a:rPr>
              <a:t>Fig. 4. (a) Chip photograph with QFN-100 package (b) Test-bench PCB for chip test</a:t>
            </a:r>
          </a:p>
          <a:p>
            <a:pPr algn="just"/>
            <a:endParaRPr lang="en-US" altLang="ko-KR" sz="4000" dirty="0">
              <a:solidFill>
                <a:schemeClr val="tx1"/>
              </a:solidFill>
            </a:endParaRPr>
          </a:p>
          <a:p>
            <a:pPr latinLnBrk="0"/>
            <a:endParaRPr lang="en-US" altLang="ko-KR" dirty="0" smtClean="0">
              <a:solidFill>
                <a:schemeClr val="tx1"/>
              </a:solidFill>
            </a:endParaRPr>
          </a:p>
          <a:p>
            <a:pPr latinLnBrk="0"/>
            <a:endParaRPr lang="en-US" altLang="ko-KR" dirty="0">
              <a:solidFill>
                <a:schemeClr val="tx1"/>
              </a:solidFill>
            </a:endParaRPr>
          </a:p>
          <a:p>
            <a:pPr latinLnBrk="0"/>
            <a:endParaRPr lang="en-US" altLang="ko-KR" dirty="0" smtClean="0">
              <a:solidFill>
                <a:schemeClr val="tx1"/>
              </a:solidFill>
            </a:endParaRPr>
          </a:p>
          <a:p>
            <a:pPr latinLnBrk="0"/>
            <a:endParaRPr lang="en-US" altLang="ko-KR" dirty="0">
              <a:solidFill>
                <a:schemeClr val="tx1"/>
              </a:solidFill>
            </a:endParaRPr>
          </a:p>
          <a:p>
            <a:pPr latinLnBrk="0"/>
            <a:endParaRPr lang="en-US" altLang="ko-KR" dirty="0" smtClean="0">
              <a:solidFill>
                <a:schemeClr val="tx1"/>
              </a:solidFill>
            </a:endParaRPr>
          </a:p>
          <a:p>
            <a:pPr latinLnBrk="0"/>
            <a:endParaRPr lang="en-US" altLang="ko-KR" dirty="0" smtClean="0">
              <a:solidFill>
                <a:schemeClr val="tx1"/>
              </a:solidFill>
            </a:endParaRPr>
          </a:p>
          <a:p>
            <a:pPr latinLnBrk="0"/>
            <a:r>
              <a:rPr lang="en-US" altLang="ko-KR" dirty="0" smtClean="0">
                <a:solidFill>
                  <a:schemeClr val="tx1"/>
                </a:solidFill>
              </a:rPr>
              <a:t>Fig. 5. Chip test output in a </a:t>
            </a:r>
            <a:r>
              <a:rPr lang="en-US" altLang="ko-KR" dirty="0" err="1" smtClean="0">
                <a:solidFill>
                  <a:schemeClr val="tx1"/>
                </a:solidFill>
              </a:rPr>
              <a:t>roomlight</a:t>
            </a:r>
            <a:r>
              <a:rPr lang="en-US" altLang="ko-KR" dirty="0" smtClean="0">
                <a:solidFill>
                  <a:schemeClr val="tx1"/>
                </a:solidFill>
              </a:rPr>
              <a:t> with no objects</a:t>
            </a:r>
            <a:endParaRPr lang="en-US" altLang="ko-KR" dirty="0">
              <a:solidFill>
                <a:schemeClr val="tx1"/>
              </a:solidFill>
            </a:endParaRPr>
          </a:p>
        </p:txBody>
      </p:sp>
      <p:sp>
        <p:nvSpPr>
          <p:cNvPr id="60" name="Text Placeholder 244"/>
          <p:cNvSpPr txBox="1">
            <a:spLocks/>
          </p:cNvSpPr>
          <p:nvPr/>
        </p:nvSpPr>
        <p:spPr>
          <a:xfrm>
            <a:off x="15128768" y="23626779"/>
            <a:ext cx="13484991" cy="751258"/>
          </a:xfrm>
          <a:prstGeom prst="rect">
            <a:avLst/>
          </a:prstGeom>
          <a:solidFill>
            <a:srgbClr val="990033"/>
          </a:solidFill>
          <a:ln w="57150">
            <a:solidFill>
              <a:srgbClr val="990033"/>
            </a:solidFill>
          </a:ln>
        </p:spPr>
        <p:txBody>
          <a:bodyPr vert="horz" lIns="91440" tIns="45720" rIns="91440" bIns="45720" rtlCol="0" anchor="ctr"/>
          <a:lstStyle>
            <a:defPPr>
              <a:defRPr lang="ko-KR"/>
            </a:defPPr>
            <a:lvl1pPr marL="0" algn="ctr" defTabSz="3507730" rtl="0" eaLnBrk="1" latinLnBrk="1" hangingPunct="1">
              <a:defRPr sz="3973" kern="1200">
                <a:solidFill>
                  <a:schemeClr val="tx1">
                    <a:tint val="75000"/>
                  </a:schemeClr>
                </a:solidFill>
                <a:latin typeface="+mn-lt"/>
                <a:ea typeface="+mn-ea"/>
                <a:cs typeface="+mn-cs"/>
              </a:defRPr>
            </a:lvl1pPr>
            <a:lvl2pPr marL="1753865" algn="l" defTabSz="3507730" rtl="0" eaLnBrk="1" latinLnBrk="1" hangingPunct="1">
              <a:defRPr sz="6905" kern="1200">
                <a:solidFill>
                  <a:schemeClr val="tx1"/>
                </a:solidFill>
                <a:latin typeface="+mn-lt"/>
                <a:ea typeface="+mn-ea"/>
                <a:cs typeface="+mn-cs"/>
              </a:defRPr>
            </a:lvl2pPr>
            <a:lvl3pPr marL="3507730" algn="l" defTabSz="3507730" rtl="0" eaLnBrk="1" latinLnBrk="1" hangingPunct="1">
              <a:defRPr sz="6905" kern="1200">
                <a:solidFill>
                  <a:schemeClr val="tx1"/>
                </a:solidFill>
                <a:latin typeface="+mn-lt"/>
                <a:ea typeface="+mn-ea"/>
                <a:cs typeface="+mn-cs"/>
              </a:defRPr>
            </a:lvl3pPr>
            <a:lvl4pPr marL="5261595" algn="l" defTabSz="3507730" rtl="0" eaLnBrk="1" latinLnBrk="1" hangingPunct="1">
              <a:defRPr sz="6905" kern="1200">
                <a:solidFill>
                  <a:schemeClr val="tx1"/>
                </a:solidFill>
                <a:latin typeface="+mn-lt"/>
                <a:ea typeface="+mn-ea"/>
                <a:cs typeface="+mn-cs"/>
              </a:defRPr>
            </a:lvl4pPr>
            <a:lvl5pPr marL="7015460" algn="l" defTabSz="3507730" rtl="0" eaLnBrk="1" latinLnBrk="1" hangingPunct="1">
              <a:defRPr sz="6905" kern="1200">
                <a:solidFill>
                  <a:schemeClr val="tx1"/>
                </a:solidFill>
                <a:latin typeface="+mn-lt"/>
                <a:ea typeface="+mn-ea"/>
                <a:cs typeface="+mn-cs"/>
              </a:defRPr>
            </a:lvl5pPr>
            <a:lvl6pPr marL="8769325" algn="l" defTabSz="3507730" rtl="0" eaLnBrk="1" latinLnBrk="1" hangingPunct="1">
              <a:defRPr sz="6905" kern="1200">
                <a:solidFill>
                  <a:schemeClr val="tx1"/>
                </a:solidFill>
                <a:latin typeface="+mn-lt"/>
                <a:ea typeface="+mn-ea"/>
                <a:cs typeface="+mn-cs"/>
              </a:defRPr>
            </a:lvl6pPr>
            <a:lvl7pPr marL="10523190" algn="l" defTabSz="3507730" rtl="0" eaLnBrk="1" latinLnBrk="1" hangingPunct="1">
              <a:defRPr sz="6905" kern="1200">
                <a:solidFill>
                  <a:schemeClr val="tx1"/>
                </a:solidFill>
                <a:latin typeface="+mn-lt"/>
                <a:ea typeface="+mn-ea"/>
                <a:cs typeface="+mn-cs"/>
              </a:defRPr>
            </a:lvl7pPr>
            <a:lvl8pPr marL="12277054" algn="l" defTabSz="3507730" rtl="0" eaLnBrk="1" latinLnBrk="1" hangingPunct="1">
              <a:defRPr sz="6905" kern="1200">
                <a:solidFill>
                  <a:schemeClr val="tx1"/>
                </a:solidFill>
                <a:latin typeface="+mn-lt"/>
                <a:ea typeface="+mn-ea"/>
                <a:cs typeface="+mn-cs"/>
              </a:defRPr>
            </a:lvl8pPr>
            <a:lvl9pPr marL="14030919" algn="l" defTabSz="3507730" rtl="0" eaLnBrk="1" latinLnBrk="1" hangingPunct="1">
              <a:defRPr sz="6905" kern="1200">
                <a:solidFill>
                  <a:schemeClr val="tx1"/>
                </a:solidFill>
                <a:latin typeface="+mn-lt"/>
                <a:ea typeface="+mn-ea"/>
                <a:cs typeface="+mn-cs"/>
              </a:defRPr>
            </a:lvl9pPr>
          </a:lstStyle>
          <a:p>
            <a:r>
              <a:rPr lang="en-US" altLang="ko-KR" sz="5400" dirty="0" smtClean="0">
                <a:solidFill>
                  <a:schemeClr val="bg1"/>
                </a:solidFill>
              </a:rPr>
              <a:t>Measurement and Result</a:t>
            </a:r>
            <a:endParaRPr lang="en-US" altLang="ko-KR" sz="5400" dirty="0">
              <a:solidFill>
                <a:schemeClr val="bg1"/>
              </a:solidFill>
            </a:endParaRPr>
          </a:p>
        </p:txBody>
      </p:sp>
      <p:pic>
        <p:nvPicPr>
          <p:cNvPr id="65" name="그림 64"/>
          <p:cNvPicPr>
            <a:picLocks noChangeAspect="1"/>
          </p:cNvPicPr>
          <p:nvPr/>
        </p:nvPicPr>
        <p:blipFill>
          <a:blip r:embed="rId3"/>
          <a:stretch>
            <a:fillRect/>
          </a:stretch>
        </p:blipFill>
        <p:spPr>
          <a:xfrm>
            <a:off x="1262229" y="5328819"/>
            <a:ext cx="2598571" cy="2582629"/>
          </a:xfrm>
          <a:prstGeom prst="rect">
            <a:avLst/>
          </a:prstGeom>
        </p:spPr>
      </p:pic>
      <p:pic>
        <p:nvPicPr>
          <p:cNvPr id="305" name="그림 304"/>
          <p:cNvPicPr>
            <a:picLocks noChangeAspect="1"/>
          </p:cNvPicPr>
          <p:nvPr/>
        </p:nvPicPr>
        <p:blipFill rotWithShape="1">
          <a:blip r:embed="rId4"/>
          <a:srcRect t="5078" b="22805"/>
          <a:stretch/>
        </p:blipFill>
        <p:spPr>
          <a:xfrm>
            <a:off x="16700428" y="8259626"/>
            <a:ext cx="9817171" cy="4003270"/>
          </a:xfrm>
          <a:prstGeom prst="rect">
            <a:avLst/>
          </a:prstGeom>
        </p:spPr>
      </p:pic>
      <p:graphicFrame>
        <p:nvGraphicFramePr>
          <p:cNvPr id="7" name="표 6"/>
          <p:cNvGraphicFramePr>
            <a:graphicFrameLocks noGrp="1"/>
          </p:cNvGraphicFramePr>
          <p:nvPr>
            <p:extLst>
              <p:ext uri="{D42A27DB-BD31-4B8C-83A1-F6EECF244321}">
                <p14:modId xmlns:p14="http://schemas.microsoft.com/office/powerpoint/2010/main" val="4046034970"/>
              </p:ext>
            </p:extLst>
          </p:nvPr>
        </p:nvGraphicFramePr>
        <p:xfrm>
          <a:off x="17034004" y="13239392"/>
          <a:ext cx="9337453" cy="3216235"/>
        </p:xfrm>
        <a:graphic>
          <a:graphicData uri="http://schemas.openxmlformats.org/drawingml/2006/table">
            <a:tbl>
              <a:tblPr>
                <a:tableStyleId>{5C22544A-7EE6-4342-B048-85BDC9FD1C3A}</a:tableStyleId>
              </a:tblPr>
              <a:tblGrid>
                <a:gridCol w="3622081">
                  <a:extLst>
                    <a:ext uri="{9D8B030D-6E8A-4147-A177-3AD203B41FA5}">
                      <a16:colId xmlns:a16="http://schemas.microsoft.com/office/drawing/2014/main" val="716293015"/>
                    </a:ext>
                  </a:extLst>
                </a:gridCol>
                <a:gridCol w="5715372">
                  <a:extLst>
                    <a:ext uri="{9D8B030D-6E8A-4147-A177-3AD203B41FA5}">
                      <a16:colId xmlns:a16="http://schemas.microsoft.com/office/drawing/2014/main" val="4009702903"/>
                    </a:ext>
                  </a:extLst>
                </a:gridCol>
              </a:tblGrid>
              <a:tr h="542362">
                <a:tc>
                  <a:txBody>
                    <a:bodyPr/>
                    <a:lstStyle/>
                    <a:p>
                      <a:pPr indent="127000" algn="ctr" latinLnBrk="0">
                        <a:lnSpc>
                          <a:spcPct val="150000"/>
                        </a:lnSpc>
                        <a:spcAft>
                          <a:spcPts val="0"/>
                        </a:spcAft>
                      </a:pPr>
                      <a:r>
                        <a:rPr lang="en-US" sz="2600" kern="100" dirty="0">
                          <a:effectLst/>
                        </a:rPr>
                        <a:t>Transistor name</a:t>
                      </a:r>
                      <a:endParaRPr lang="ko-KR" sz="3100" kern="100" dirty="0">
                        <a:solidFill>
                          <a:srgbClr val="000000"/>
                        </a:solidFill>
                        <a:effectLst/>
                        <a:latin typeface="Times New Roman" panose="02020603050405020304" pitchFamily="18" charset="0"/>
                        <a:ea typeface="한양신명조"/>
                        <a:cs typeface="Times New Roman" panose="02020603050405020304" pitchFamily="18" charset="0"/>
                      </a:endParaRPr>
                    </a:p>
                  </a:txBody>
                  <a:tcPr marL="204822" marR="204822" marT="56225" marB="562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127000" algn="ctr" latinLnBrk="0">
                        <a:lnSpc>
                          <a:spcPct val="150000"/>
                        </a:lnSpc>
                        <a:spcAft>
                          <a:spcPts val="0"/>
                        </a:spcAft>
                      </a:pPr>
                      <a:r>
                        <a:rPr lang="en-US" sz="2600" kern="100" dirty="0">
                          <a:effectLst/>
                        </a:rPr>
                        <a:t>Transistor size W/L[um/um]</a:t>
                      </a:r>
                      <a:endParaRPr lang="ko-KR" sz="3100" kern="100" dirty="0">
                        <a:solidFill>
                          <a:srgbClr val="000000"/>
                        </a:solidFill>
                        <a:effectLst/>
                        <a:latin typeface="Times New Roman" panose="02020603050405020304" pitchFamily="18" charset="0"/>
                        <a:ea typeface="한양신명조"/>
                        <a:cs typeface="Times New Roman" panose="02020603050405020304" pitchFamily="18" charset="0"/>
                      </a:endParaRPr>
                    </a:p>
                  </a:txBody>
                  <a:tcPr marL="204822" marR="204822" marT="56225" marB="562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2035182"/>
                  </a:ext>
                </a:extLst>
              </a:tr>
              <a:tr h="542362">
                <a:tc>
                  <a:txBody>
                    <a:bodyPr/>
                    <a:lstStyle/>
                    <a:p>
                      <a:pPr indent="127000" algn="ctr" latinLnBrk="0">
                        <a:lnSpc>
                          <a:spcPct val="150000"/>
                        </a:lnSpc>
                        <a:spcAft>
                          <a:spcPts val="0"/>
                        </a:spcAft>
                      </a:pPr>
                      <a:r>
                        <a:rPr lang="en-US" sz="2600" kern="100" dirty="0">
                          <a:effectLst/>
                        </a:rPr>
                        <a:t>P1 (feedback loop)</a:t>
                      </a:r>
                      <a:endParaRPr lang="ko-KR" sz="3100" kern="100" dirty="0">
                        <a:solidFill>
                          <a:srgbClr val="000000"/>
                        </a:solidFill>
                        <a:effectLst/>
                        <a:latin typeface="Times New Roman" panose="02020603050405020304" pitchFamily="18" charset="0"/>
                        <a:ea typeface="한양신명조"/>
                        <a:cs typeface="Times New Roman" panose="02020603050405020304" pitchFamily="18" charset="0"/>
                      </a:endParaRPr>
                    </a:p>
                  </a:txBody>
                  <a:tcPr marL="204822" marR="204822" marT="56225" marB="562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127000" algn="ctr" latinLnBrk="0">
                        <a:lnSpc>
                          <a:spcPct val="150000"/>
                        </a:lnSpc>
                        <a:spcAft>
                          <a:spcPts val="0"/>
                        </a:spcAft>
                      </a:pPr>
                      <a:r>
                        <a:rPr lang="en-US" sz="2600" kern="100" dirty="0">
                          <a:effectLst/>
                        </a:rPr>
                        <a:t>0.3/0.1</a:t>
                      </a:r>
                      <a:endParaRPr lang="ko-KR" sz="3100" kern="100" dirty="0">
                        <a:solidFill>
                          <a:srgbClr val="000000"/>
                        </a:solidFill>
                        <a:effectLst/>
                        <a:latin typeface="Times New Roman" panose="02020603050405020304" pitchFamily="18" charset="0"/>
                        <a:ea typeface="한양신명조"/>
                        <a:cs typeface="Times New Roman" panose="02020603050405020304" pitchFamily="18" charset="0"/>
                      </a:endParaRPr>
                    </a:p>
                  </a:txBody>
                  <a:tcPr marL="204822" marR="204822" marT="56225" marB="562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28369198"/>
                  </a:ext>
                </a:extLst>
              </a:tr>
              <a:tr h="542362">
                <a:tc>
                  <a:txBody>
                    <a:bodyPr/>
                    <a:lstStyle/>
                    <a:p>
                      <a:pPr indent="127000" algn="ctr" latinLnBrk="0">
                        <a:lnSpc>
                          <a:spcPct val="150000"/>
                        </a:lnSpc>
                        <a:spcAft>
                          <a:spcPts val="0"/>
                        </a:spcAft>
                      </a:pPr>
                      <a:r>
                        <a:rPr lang="en-US" sz="2600" kern="100" dirty="0">
                          <a:effectLst/>
                        </a:rPr>
                        <a:t>P2 (Amp)</a:t>
                      </a:r>
                      <a:endParaRPr lang="ko-KR" sz="3100" kern="100" dirty="0">
                        <a:solidFill>
                          <a:srgbClr val="000000"/>
                        </a:solidFill>
                        <a:effectLst/>
                        <a:latin typeface="Times New Roman" panose="02020603050405020304" pitchFamily="18" charset="0"/>
                        <a:ea typeface="한양신명조"/>
                        <a:cs typeface="Times New Roman" panose="02020603050405020304" pitchFamily="18" charset="0"/>
                      </a:endParaRPr>
                    </a:p>
                  </a:txBody>
                  <a:tcPr marL="204822" marR="204822" marT="56225" marB="562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127000" algn="ctr" latinLnBrk="0">
                        <a:lnSpc>
                          <a:spcPct val="150000"/>
                        </a:lnSpc>
                        <a:spcAft>
                          <a:spcPts val="0"/>
                        </a:spcAft>
                      </a:pPr>
                      <a:r>
                        <a:rPr lang="en-US" sz="2600" kern="100" dirty="0">
                          <a:effectLst/>
                        </a:rPr>
                        <a:t>0.21/1.0</a:t>
                      </a:r>
                      <a:endParaRPr lang="ko-KR" sz="3100" kern="100" dirty="0">
                        <a:solidFill>
                          <a:srgbClr val="000000"/>
                        </a:solidFill>
                        <a:effectLst/>
                        <a:latin typeface="Times New Roman" panose="02020603050405020304" pitchFamily="18" charset="0"/>
                        <a:ea typeface="한양신명조"/>
                        <a:cs typeface="Times New Roman" panose="02020603050405020304" pitchFamily="18" charset="0"/>
                      </a:endParaRPr>
                    </a:p>
                  </a:txBody>
                  <a:tcPr marL="204822" marR="204822" marT="56225" marB="562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97014452"/>
                  </a:ext>
                </a:extLst>
              </a:tr>
              <a:tr h="542362">
                <a:tc>
                  <a:txBody>
                    <a:bodyPr/>
                    <a:lstStyle/>
                    <a:p>
                      <a:pPr indent="127000" algn="ctr" latinLnBrk="0">
                        <a:lnSpc>
                          <a:spcPct val="150000"/>
                        </a:lnSpc>
                        <a:spcAft>
                          <a:spcPts val="0"/>
                        </a:spcAft>
                      </a:pPr>
                      <a:r>
                        <a:rPr lang="en-US" sz="2600" kern="100" dirty="0">
                          <a:effectLst/>
                        </a:rPr>
                        <a:t>N1 (Input)</a:t>
                      </a:r>
                      <a:endParaRPr lang="ko-KR" sz="3100" kern="100" dirty="0">
                        <a:solidFill>
                          <a:srgbClr val="000000"/>
                        </a:solidFill>
                        <a:effectLst/>
                        <a:latin typeface="Times New Roman" panose="02020603050405020304" pitchFamily="18" charset="0"/>
                        <a:ea typeface="한양신명조"/>
                        <a:cs typeface="Times New Roman" panose="02020603050405020304" pitchFamily="18" charset="0"/>
                      </a:endParaRPr>
                    </a:p>
                  </a:txBody>
                  <a:tcPr marL="204822" marR="204822" marT="56225" marB="562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127000" algn="ctr" latinLnBrk="0">
                        <a:lnSpc>
                          <a:spcPct val="150000"/>
                        </a:lnSpc>
                        <a:spcAft>
                          <a:spcPts val="0"/>
                        </a:spcAft>
                      </a:pPr>
                      <a:r>
                        <a:rPr lang="en-US" sz="2600" kern="100" dirty="0">
                          <a:effectLst/>
                        </a:rPr>
                        <a:t>0.21/1.0</a:t>
                      </a:r>
                      <a:endParaRPr lang="ko-KR" sz="3100" kern="100" dirty="0">
                        <a:solidFill>
                          <a:srgbClr val="000000"/>
                        </a:solidFill>
                        <a:effectLst/>
                        <a:latin typeface="Times New Roman" panose="02020603050405020304" pitchFamily="18" charset="0"/>
                        <a:ea typeface="한양신명조"/>
                        <a:cs typeface="Times New Roman" panose="02020603050405020304" pitchFamily="18" charset="0"/>
                      </a:endParaRPr>
                    </a:p>
                  </a:txBody>
                  <a:tcPr marL="204822" marR="204822" marT="56225" marB="562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65398767"/>
                  </a:ext>
                </a:extLst>
              </a:tr>
              <a:tr h="542362">
                <a:tc>
                  <a:txBody>
                    <a:bodyPr/>
                    <a:lstStyle/>
                    <a:p>
                      <a:pPr indent="127000" algn="ctr" latinLnBrk="0">
                        <a:lnSpc>
                          <a:spcPct val="150000"/>
                        </a:lnSpc>
                        <a:spcAft>
                          <a:spcPts val="0"/>
                        </a:spcAft>
                      </a:pPr>
                      <a:r>
                        <a:rPr lang="en-US" sz="2600" kern="100">
                          <a:effectLst/>
                        </a:rPr>
                        <a:t>N2 (Cascode)</a:t>
                      </a:r>
                      <a:endParaRPr lang="ko-KR" sz="3100" kern="100">
                        <a:solidFill>
                          <a:srgbClr val="000000"/>
                        </a:solidFill>
                        <a:effectLst/>
                        <a:latin typeface="Times New Roman" panose="02020603050405020304" pitchFamily="18" charset="0"/>
                        <a:ea typeface="한양신명조"/>
                        <a:cs typeface="Times New Roman" panose="02020603050405020304" pitchFamily="18" charset="0"/>
                      </a:endParaRPr>
                    </a:p>
                  </a:txBody>
                  <a:tcPr marL="204822" marR="204822" marT="56225" marB="562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127000" algn="ctr" latinLnBrk="0">
                        <a:lnSpc>
                          <a:spcPct val="150000"/>
                        </a:lnSpc>
                        <a:spcAft>
                          <a:spcPts val="0"/>
                        </a:spcAft>
                      </a:pPr>
                      <a:r>
                        <a:rPr lang="en-US" sz="2600" kern="100" dirty="0">
                          <a:effectLst/>
                        </a:rPr>
                        <a:t>0.21/0.1</a:t>
                      </a:r>
                      <a:endParaRPr lang="ko-KR" sz="3100" kern="100" dirty="0">
                        <a:solidFill>
                          <a:srgbClr val="000000"/>
                        </a:solidFill>
                        <a:effectLst/>
                        <a:latin typeface="Times New Roman" panose="02020603050405020304" pitchFamily="18" charset="0"/>
                        <a:ea typeface="한양신명조"/>
                        <a:cs typeface="Times New Roman" panose="02020603050405020304" pitchFamily="18" charset="0"/>
                      </a:endParaRPr>
                    </a:p>
                  </a:txBody>
                  <a:tcPr marL="204822" marR="204822" marT="56225" marB="562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47816165"/>
                  </a:ext>
                </a:extLst>
              </a:tr>
            </a:tbl>
          </a:graphicData>
        </a:graphic>
      </p:graphicFrame>
      <p:pic>
        <p:nvPicPr>
          <p:cNvPr id="306" name="그림 305"/>
          <p:cNvPicPr/>
          <p:nvPr/>
        </p:nvPicPr>
        <p:blipFill>
          <a:blip r:embed="rId5" cstate="print">
            <a:extLst>
              <a:ext uri="{28A0092B-C50C-407E-A947-70E740481C1C}">
                <a14:useLocalDpi xmlns:a14="http://schemas.microsoft.com/office/drawing/2010/main" val="0"/>
              </a:ext>
            </a:extLst>
          </a:blip>
          <a:stretch>
            <a:fillRect/>
          </a:stretch>
        </p:blipFill>
        <p:spPr>
          <a:xfrm>
            <a:off x="18276734" y="17195488"/>
            <a:ext cx="6664559" cy="4677219"/>
          </a:xfrm>
          <a:prstGeom prst="rect">
            <a:avLst/>
          </a:prstGeom>
        </p:spPr>
      </p:pic>
      <p:pic>
        <p:nvPicPr>
          <p:cNvPr id="307" name="그림 306"/>
          <p:cNvPicPr/>
          <p:nvPr/>
        </p:nvPicPr>
        <p:blipFill>
          <a:blip r:embed="rId6"/>
          <a:stretch>
            <a:fillRect/>
          </a:stretch>
        </p:blipFill>
        <p:spPr>
          <a:xfrm>
            <a:off x="23076876" y="25319163"/>
            <a:ext cx="3728834" cy="3688720"/>
          </a:xfrm>
          <a:prstGeom prst="rect">
            <a:avLst/>
          </a:prstGeom>
        </p:spPr>
      </p:pic>
      <p:pic>
        <p:nvPicPr>
          <p:cNvPr id="2" name="그림 1"/>
          <p:cNvPicPr>
            <a:picLocks noChangeAspect="1"/>
          </p:cNvPicPr>
          <p:nvPr/>
        </p:nvPicPr>
        <p:blipFill>
          <a:blip r:embed="rId7"/>
          <a:stretch>
            <a:fillRect/>
          </a:stretch>
        </p:blipFill>
        <p:spPr>
          <a:xfrm>
            <a:off x="16238384" y="25624229"/>
            <a:ext cx="5227825" cy="3383654"/>
          </a:xfrm>
          <a:prstGeom prst="rect">
            <a:avLst/>
          </a:prstGeom>
        </p:spPr>
      </p:pic>
      <p:pic>
        <p:nvPicPr>
          <p:cNvPr id="20" name="그림 19"/>
          <p:cNvPicPr/>
          <p:nvPr/>
        </p:nvPicPr>
        <p:blipFill rotWithShape="1">
          <a:blip r:embed="rId8">
            <a:extLst>
              <a:ext uri="{28A0092B-C50C-407E-A947-70E740481C1C}">
                <a14:useLocalDpi xmlns:a14="http://schemas.microsoft.com/office/drawing/2010/main" val="0"/>
              </a:ext>
            </a:extLst>
          </a:blip>
          <a:srcRect l="35685" t="26430" r="35706" b="43551"/>
          <a:stretch/>
        </p:blipFill>
        <p:spPr bwMode="auto">
          <a:xfrm>
            <a:off x="19677390" y="35453930"/>
            <a:ext cx="4421474" cy="4373438"/>
          </a:xfrm>
          <a:prstGeom prst="rect">
            <a:avLst/>
          </a:prstGeom>
          <a:ln>
            <a:noFill/>
          </a:ln>
          <a:extLst>
            <a:ext uri="{53640926-AAD7-44D8-BBD7-CCE9431645EC}">
              <a14:shadowObscured xmlns:a14="http://schemas.microsoft.com/office/drawing/2010/main"/>
            </a:ext>
          </a:extLst>
        </p:spPr>
      </p:pic>
      <p:pic>
        <p:nvPicPr>
          <p:cNvPr id="3" name="그림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238384" y="30078257"/>
            <a:ext cx="4076700" cy="4229100"/>
          </a:xfrm>
          <a:prstGeom prst="rect">
            <a:avLst/>
          </a:prstGeom>
        </p:spPr>
      </p:pic>
      <p:pic>
        <p:nvPicPr>
          <p:cNvPr id="4" name="그림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202855" y="30073494"/>
            <a:ext cx="5476875" cy="4238625"/>
          </a:xfrm>
          <a:prstGeom prst="rect">
            <a:avLst/>
          </a:prstGeom>
        </p:spPr>
      </p:pic>
      <p:sp>
        <p:nvSpPr>
          <p:cNvPr id="5" name="TextBox 4"/>
          <p:cNvSpPr txBox="1"/>
          <p:nvPr/>
        </p:nvSpPr>
        <p:spPr>
          <a:xfrm>
            <a:off x="1262229" y="41391864"/>
            <a:ext cx="9196826" cy="1154932"/>
          </a:xfrm>
          <a:prstGeom prst="rect">
            <a:avLst/>
          </a:prstGeom>
          <a:noFill/>
        </p:spPr>
        <p:txBody>
          <a:bodyPr wrap="square" rtlCol="0">
            <a:spAutoFit/>
          </a:bodyPr>
          <a:lstStyle/>
          <a:p>
            <a:r>
              <a:rPr lang="en-US" altLang="ko-KR" dirty="0"/>
              <a:t>2020 IDEC Congress CDC</a:t>
            </a:r>
            <a:r>
              <a:rPr lang="en-US" altLang="ko-KR" dirty="0" smtClean="0"/>
              <a:t> </a:t>
            </a:r>
            <a:endParaRPr lang="ko-KR" altLang="en-US" dirty="0"/>
          </a:p>
        </p:txBody>
      </p:sp>
    </p:spTree>
    <p:extLst>
      <p:ext uri="{BB962C8B-B14F-4D97-AF65-F5344CB8AC3E}">
        <p14:creationId xmlns:p14="http://schemas.microsoft.com/office/powerpoint/2010/main" val="6127760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테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1431</TotalTime>
  <Words>535</Words>
  <Application>Microsoft Office PowerPoint</Application>
  <PresentationFormat>사용자 지정</PresentationFormat>
  <Paragraphs>71</Paragraphs>
  <Slides>1</Slides>
  <Notes>0</Notes>
  <HiddenSlides>0</HiddenSlides>
  <MMClips>0</MMClips>
  <ScaleCrop>false</ScaleCrop>
  <HeadingPairs>
    <vt:vector size="6" baseType="variant">
      <vt:variant>
        <vt:lpstr>사용한 글꼴</vt:lpstr>
      </vt:variant>
      <vt:variant>
        <vt:i4>7</vt:i4>
      </vt:variant>
      <vt:variant>
        <vt:lpstr>테마</vt:lpstr>
      </vt:variant>
      <vt:variant>
        <vt:i4>1</vt:i4>
      </vt:variant>
      <vt:variant>
        <vt:lpstr>슬라이드 제목</vt:lpstr>
      </vt:variant>
      <vt:variant>
        <vt:i4>1</vt:i4>
      </vt:variant>
    </vt:vector>
  </HeadingPairs>
  <TitlesOfParts>
    <vt:vector size="9" baseType="lpstr">
      <vt:lpstr>맑은 고딕</vt:lpstr>
      <vt:lpstr>한양신명조</vt:lpstr>
      <vt:lpstr>Arial</vt:lpstr>
      <vt:lpstr>Calibri</vt:lpstr>
      <vt:lpstr>Calibri Light</vt:lpstr>
      <vt:lpstr>Cambria Math</vt:lpstr>
      <vt:lpstr>Times New Roman</vt:lpstr>
      <vt:lpstr>Office 테마</vt:lpstr>
      <vt:lpstr>PowerPoint 프레젠테이션</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Registered User</dc:creator>
  <cp:lastModifiedBy>AMIC</cp:lastModifiedBy>
  <cp:revision>46</cp:revision>
  <dcterms:created xsi:type="dcterms:W3CDTF">2018-03-08T06:02:33Z</dcterms:created>
  <dcterms:modified xsi:type="dcterms:W3CDTF">2020-06-22T03:45:34Z</dcterms:modified>
</cp:coreProperties>
</file>